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63" r:id="rId2"/>
    <p:sldId id="275" r:id="rId3"/>
    <p:sldId id="330" r:id="rId4"/>
    <p:sldId id="364" r:id="rId5"/>
    <p:sldId id="365" r:id="rId6"/>
    <p:sldId id="366" r:id="rId7"/>
    <p:sldId id="367" r:id="rId8"/>
    <p:sldId id="368" r:id="rId9"/>
    <p:sldId id="369" r:id="rId10"/>
    <p:sldId id="370" r:id="rId11"/>
    <p:sldId id="373" r:id="rId12"/>
    <p:sldId id="372" r:id="rId13"/>
    <p:sldId id="3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83" d="100"/>
          <a:sy n="83" d="100"/>
        </p:scale>
        <p:origin x="63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5.589"/>
    </inkml:context>
    <inkml:brush xml:id="br0">
      <inkml:brushProperty name="width" value="0.05" units="cm"/>
      <inkml:brushProperty name="height" value="0.05" units="cm"/>
      <inkml:brushProperty name="color" value="#E71224"/>
    </inkml:brush>
  </inkml:definitions>
  <inkml:trace contextRef="#ctx0" brushRef="#br0">0 2 24575,'62'-1'0,"68"2"0,-78 8 0,-37-6 0,1-1 0,22 2 0,-21-4-1365,-2 0-5461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8.927"/>
    </inkml:context>
    <inkml:brush xml:id="br0">
      <inkml:brushProperty name="width" value="0.05" units="cm"/>
      <inkml:brushProperty name="height" value="0.05" units="cm"/>
      <inkml:brushProperty name="color" value="#E71224"/>
    </inkml:brush>
  </inkml:definitions>
  <inkml:trace contextRef="#ctx0" brushRef="#br0">1 1 24575,'4'2'0,"0"-1"0,0 1 0,-1 0 0,1 1 0,0-1 0,-1 1 0,0 0 0,0 0 0,1 0 0,-2 0 0,4 4 0,1 0 0,24 24 0,-10-8 0,2-1 0,0 0 0,2-2 0,26 17 0,-15-11 0,-30-20 0,1-1 0,0 0 0,1 0 0,-1 0 0,10 3 0,10 4-1365,-16-7-5461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5.589"/>
    </inkml:context>
    <inkml:brush xml:id="br0">
      <inkml:brushProperty name="width" value="0.05" units="cm"/>
      <inkml:brushProperty name="height" value="0.05" units="cm"/>
      <inkml:brushProperty name="color" value="#E71224"/>
    </inkml:brush>
  </inkml:definitions>
  <inkml:trace contextRef="#ctx0" brushRef="#br0">0 2 24575,'62'-1'0,"68"2"0,-78 8 0,-37-6 0,1-1 0,22 2 0,-21-4-1365,-2 0-5461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6.458"/>
    </inkml:context>
    <inkml:brush xml:id="br0">
      <inkml:brushProperty name="width" value="0.05" units="cm"/>
      <inkml:brushProperty name="height" value="0.05" units="cm"/>
      <inkml:brushProperty name="color" value="#E71224"/>
    </inkml:brush>
  </inkml:definitions>
  <inkml:trace contextRef="#ctx0" brushRef="#br0">50 0 24575,'0'11'0,"1"10"0,-1 1 0,-1 0 0,-1 0 0,-1-1 0,-1 1 0,-10 31 0,10-39 34,1-1-1,0 1 0,-1 27 1,-5 21-1533,6-50-5327</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7.794"/>
    </inkml:context>
    <inkml:brush xml:id="br0">
      <inkml:brushProperty name="width" value="0.05" units="cm"/>
      <inkml:brushProperty name="height" value="0.05" units="cm"/>
      <inkml:brushProperty name="color" value="#E71224"/>
    </inkml:brush>
  </inkml:definitions>
  <inkml:trace contextRef="#ctx0" brushRef="#br0">0 1 24575,'5'-1'0,"-1"2"0,1-1 0,-1 0 0,1 1 0,-1 0 0,1 0 0,-1 0 0,1 1 0,-1-1 0,0 1 0,7 4 0,-3 0 0,0 1 0,0 0 0,0 0 0,6 9 0,120 140 0,-113-126-1365,-14-22-5461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8.384"/>
    </inkml:context>
    <inkml:brush xml:id="br0">
      <inkml:brushProperty name="width" value="0.05" units="cm"/>
      <inkml:brushProperty name="height" value="0.05" units="cm"/>
      <inkml:brushProperty name="color" value="#E71224"/>
    </inkml:brush>
  </inkml:definitions>
  <inkml:trace contextRef="#ctx0" brushRef="#br0">123 0 24575,'-1'6'0,"0"-1"0,-1 0 0,0 1 0,0-1 0,-3 6 0,0 0 0,-2 7 0,2 1 0,0-1 0,-2 22 0,-10 36 0,6-38 0,7-23 0,0 0 0,-1 0 0,-1-1 0,-9 18 0,12-26-136,0 0-1,1 0 1,0 0-1,0 0 1,0 0-1,1 1 1,0-1-1,0 0 0,0 8 1,0 0-6690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8.927"/>
    </inkml:context>
    <inkml:brush xml:id="br0">
      <inkml:brushProperty name="width" value="0.05" units="cm"/>
      <inkml:brushProperty name="height" value="0.05" units="cm"/>
      <inkml:brushProperty name="color" value="#E71224"/>
    </inkml:brush>
  </inkml:definitions>
  <inkml:trace contextRef="#ctx0" brushRef="#br0">1 1 24575,'4'2'0,"0"-1"0,0 1 0,-1 0 0,1 1 0,0-1 0,-1 1 0,0 0 0,0 0 0,1 0 0,-2 0 0,4 4 0,1 0 0,24 24 0,-10-8 0,2-1 0,0 0 0,2-2 0,26 17 0,-15-11 0,-30-20 0,1-1 0,0 0 0,1 0 0,-1 0 0,10 3 0,10 4-1365,-16-7-5461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5.589"/>
    </inkml:context>
    <inkml:brush xml:id="br0">
      <inkml:brushProperty name="width" value="0.05" units="cm"/>
      <inkml:brushProperty name="height" value="0.05" units="cm"/>
      <inkml:brushProperty name="color" value="#E71224"/>
    </inkml:brush>
  </inkml:definitions>
  <inkml:trace contextRef="#ctx0" brushRef="#br0">0 2 24575,'62'-1'0,"68"2"0,-78 8 0,-37-6 0,1-1 0,22 2 0,-21-4-1365,-2 0-5461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6.458"/>
    </inkml:context>
    <inkml:brush xml:id="br0">
      <inkml:brushProperty name="width" value="0.05" units="cm"/>
      <inkml:brushProperty name="height" value="0.05" units="cm"/>
      <inkml:brushProperty name="color" value="#E71224"/>
    </inkml:brush>
  </inkml:definitions>
  <inkml:trace contextRef="#ctx0" brushRef="#br0">50 0 24575,'0'11'0,"1"10"0,-1 1 0,-1 0 0,-1 0 0,-1-1 0,-1 1 0,-10 31 0,10-39 34,1-1-1,0 1 0,-1 27 1,-5 21-1533,6-50-5327</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7.794"/>
    </inkml:context>
    <inkml:brush xml:id="br0">
      <inkml:brushProperty name="width" value="0.05" units="cm"/>
      <inkml:brushProperty name="height" value="0.05" units="cm"/>
      <inkml:brushProperty name="color" value="#E71224"/>
    </inkml:brush>
  </inkml:definitions>
  <inkml:trace contextRef="#ctx0" brushRef="#br0">0 1 24575,'5'-1'0,"-1"2"0,1-1 0,-1 0 0,1 1 0,-1 0 0,1 0 0,-1 0 0,1 1 0,-1-1 0,0 1 0,7 4 0,-3 0 0,0 1 0,0 0 0,0 0 0,6 9 0,120 140 0,-113-126-1365,-14-22-5461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8.384"/>
    </inkml:context>
    <inkml:brush xml:id="br0">
      <inkml:brushProperty name="width" value="0.05" units="cm"/>
      <inkml:brushProperty name="height" value="0.05" units="cm"/>
      <inkml:brushProperty name="color" value="#E71224"/>
    </inkml:brush>
  </inkml:definitions>
  <inkml:trace contextRef="#ctx0" brushRef="#br0">123 0 24575,'-1'6'0,"0"-1"0,-1 0 0,0 1 0,0-1 0,-3 6 0,0 0 0,-2 7 0,2 1 0,0-1 0,-2 22 0,-10 36 0,6-38 0,7-23 0,0 0 0,-1 0 0,-1-1 0,-9 18 0,12-26-136,0 0-1,1 0 1,0 0-1,0 0 1,0 0-1,1 1 1,0-1-1,0 0 0,0 8 1,0 0-6690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6.458"/>
    </inkml:context>
    <inkml:brush xml:id="br0">
      <inkml:brushProperty name="width" value="0.05" units="cm"/>
      <inkml:brushProperty name="height" value="0.05" units="cm"/>
      <inkml:brushProperty name="color" value="#E71224"/>
    </inkml:brush>
  </inkml:definitions>
  <inkml:trace contextRef="#ctx0" brushRef="#br0">50 0 24575,'0'11'0,"1"10"0,-1 1 0,-1 0 0,-1 0 0,-1-1 0,-1 1 0,-10 31 0,10-39 34,1-1-1,0 1 0,-1 27 1,-5 21-1533,6-50-5327</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8.927"/>
    </inkml:context>
    <inkml:brush xml:id="br0">
      <inkml:brushProperty name="width" value="0.05" units="cm"/>
      <inkml:brushProperty name="height" value="0.05" units="cm"/>
      <inkml:brushProperty name="color" value="#E71224"/>
    </inkml:brush>
  </inkml:definitions>
  <inkml:trace contextRef="#ctx0" brushRef="#br0">1 1 24575,'4'2'0,"0"-1"0,0 1 0,-1 0 0,1 1 0,0-1 0,-1 1 0,0 0 0,0 0 0,1 0 0,-2 0 0,4 4 0,1 0 0,24 24 0,-10-8 0,2-1 0,0 0 0,2-2 0,26 17 0,-15-11 0,-30-20 0,1-1 0,0 0 0,1 0 0,-1 0 0,10 3 0,10 4-1365,-16-7-5461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7.794"/>
    </inkml:context>
    <inkml:brush xml:id="br0">
      <inkml:brushProperty name="width" value="0.05" units="cm"/>
      <inkml:brushProperty name="height" value="0.05" units="cm"/>
      <inkml:brushProperty name="color" value="#E71224"/>
    </inkml:brush>
  </inkml:definitions>
  <inkml:trace contextRef="#ctx0" brushRef="#br0">0 1 24575,'5'-1'0,"-1"2"0,1-1 0,-1 0 0,1 1 0,-1 0 0,1 0 0,-1 0 0,1 1 0,-1-1 0,0 1 0,7 4 0,-3 0 0,0 1 0,0 0 0,0 0 0,6 9 0,120 140 0,-113-126-1365,-14-22-5461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8.384"/>
    </inkml:context>
    <inkml:brush xml:id="br0">
      <inkml:brushProperty name="width" value="0.05" units="cm"/>
      <inkml:brushProperty name="height" value="0.05" units="cm"/>
      <inkml:brushProperty name="color" value="#E71224"/>
    </inkml:brush>
  </inkml:definitions>
  <inkml:trace contextRef="#ctx0" brushRef="#br0">123 0 24575,'-1'6'0,"0"-1"0,-1 0 0,0 1 0,0-1 0,-3 6 0,0 0 0,-2 7 0,2 1 0,0-1 0,-2 22 0,-10 36 0,6-38 0,7-23 0,0 0 0,-1 0 0,-1-1 0,-9 18 0,12-26-136,0 0-1,1 0 1,0 0-1,0 0 1,0 0-1,1 1 1,0-1-1,0 0 0,0 8 1,0 0-6690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8.927"/>
    </inkml:context>
    <inkml:brush xml:id="br0">
      <inkml:brushProperty name="width" value="0.05" units="cm"/>
      <inkml:brushProperty name="height" value="0.05" units="cm"/>
      <inkml:brushProperty name="color" value="#E71224"/>
    </inkml:brush>
  </inkml:definitions>
  <inkml:trace contextRef="#ctx0" brushRef="#br0">1 1 24575,'4'2'0,"0"-1"0,0 1 0,-1 0 0,1 1 0,0-1 0,-1 1 0,0 0 0,0 0 0,1 0 0,-2 0 0,4 4 0,1 0 0,24 24 0,-10-8 0,2-1 0,0 0 0,2-2 0,26 17 0,-15-11 0,-30-20 0,1-1 0,0 0 0,1 0 0,-1 0 0,10 3 0,10 4-1365,-16-7-5461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5.589"/>
    </inkml:context>
    <inkml:brush xml:id="br0">
      <inkml:brushProperty name="width" value="0.05" units="cm"/>
      <inkml:brushProperty name="height" value="0.05" units="cm"/>
      <inkml:brushProperty name="color" value="#E71224"/>
    </inkml:brush>
  </inkml:definitions>
  <inkml:trace contextRef="#ctx0" brushRef="#br0">0 2 24575,'62'-1'0,"68"2"0,-78 8 0,-37-6 0,1-1 0,22 2 0,-21-4-1365,-2 0-5461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6.458"/>
    </inkml:context>
    <inkml:brush xml:id="br0">
      <inkml:brushProperty name="width" value="0.05" units="cm"/>
      <inkml:brushProperty name="height" value="0.05" units="cm"/>
      <inkml:brushProperty name="color" value="#E71224"/>
    </inkml:brush>
  </inkml:definitions>
  <inkml:trace contextRef="#ctx0" brushRef="#br0">50 0 24575,'0'11'0,"1"10"0,-1 1 0,-1 0 0,-1 0 0,-1-1 0,-1 1 0,-10 31 0,10-39 34,1-1-1,0 1 0,-1 27 1,-5 21-1533,6-50-5327</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7.794"/>
    </inkml:context>
    <inkml:brush xml:id="br0">
      <inkml:brushProperty name="width" value="0.05" units="cm"/>
      <inkml:brushProperty name="height" value="0.05" units="cm"/>
      <inkml:brushProperty name="color" value="#E71224"/>
    </inkml:brush>
  </inkml:definitions>
  <inkml:trace contextRef="#ctx0" brushRef="#br0">0 1 24575,'5'-1'0,"-1"2"0,1-1 0,-1 0 0,1 1 0,-1 0 0,1 0 0,-1 0 0,1 1 0,-1-1 0,0 1 0,7 4 0,-3 0 0,0 1 0,0 0 0,0 0 0,6 9 0,120 140 0,-113-126-1365,-14-22-5461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4T21:34:58.384"/>
    </inkml:context>
    <inkml:brush xml:id="br0">
      <inkml:brushProperty name="width" value="0.05" units="cm"/>
      <inkml:brushProperty name="height" value="0.05" units="cm"/>
      <inkml:brushProperty name="color" value="#E71224"/>
    </inkml:brush>
  </inkml:definitions>
  <inkml:trace contextRef="#ctx0" brushRef="#br0">123 0 24575,'-1'6'0,"0"-1"0,-1 0 0,0 1 0,0-1 0,-3 6 0,0 0 0,-2 7 0,2 1 0,0-1 0,-2 22 0,-10 36 0,6-38 0,7-23 0,0 0 0,-1 0 0,-1-1 0,-9 18 0,12-26-136,0 0-1,1 0 1,0 0-1,0 0 1,0 0-1,1 1 1,0-1-1,0 0 0,0 8 1,0 0-6690</inkml:trace>
</inkml:ink>
</file>

<file path=ppt/media/image1.png>
</file>

<file path=ppt/media/image10.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3.png>
</file>

<file path=ppt/media/image24.png>
</file>

<file path=ppt/media/image3.png>
</file>

<file path=ppt/media/image4.png>
</file>

<file path=ppt/media/image5.png>
</file>

<file path=ppt/media/image6.gif>
</file>

<file path=ppt/media/image7.gif>
</file>

<file path=ppt/media/image7.png>
</file>

<file path=ppt/media/image8.gif>
</file>

<file path=ppt/media/image8.png>
</file>

<file path=ppt/media/image9.gif>
</file>

<file path=ppt/media/image9.png>
</file>

<file path=ppt/media/media1.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C8696-48C1-ECF6-B743-791EC0E28C5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255DB6A-9C01-0DC8-7D07-30696C8D5D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D36B24D3-C909-731B-D701-281A564DF9AB}"/>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5" name="Footer Placeholder 4">
            <a:extLst>
              <a:ext uri="{FF2B5EF4-FFF2-40B4-BE49-F238E27FC236}">
                <a16:creationId xmlns:a16="http://schemas.microsoft.com/office/drawing/2014/main" id="{CA6EF72D-AE97-CCBB-E24B-974671AA53F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3E6A1E2-5CFA-14E3-EBED-778B58BEEF73}"/>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2886514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667A3-7818-600F-373F-E8D0BDBE9C6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5054CB9-EB25-BF52-5EA3-128C57066A2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7777DD7-0DA4-F0E1-95EB-0BF09B56F773}"/>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5" name="Footer Placeholder 4">
            <a:extLst>
              <a:ext uri="{FF2B5EF4-FFF2-40B4-BE49-F238E27FC236}">
                <a16:creationId xmlns:a16="http://schemas.microsoft.com/office/drawing/2014/main" id="{72AEE431-4A59-1422-7673-9D4D8359D83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39592A4-192B-CCA9-8BC4-1D2DC08EF2F8}"/>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2037090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728193-15DE-AE16-88DB-D641BC2266F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54EFAEC7-6CA1-BAC8-1882-F826C09C7E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F10ADAC-B7BD-D90D-BBFB-B0C2C26253D8}"/>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5" name="Footer Placeholder 4">
            <a:extLst>
              <a:ext uri="{FF2B5EF4-FFF2-40B4-BE49-F238E27FC236}">
                <a16:creationId xmlns:a16="http://schemas.microsoft.com/office/drawing/2014/main" id="{2C6E9D5C-5541-E44D-4E6B-F7F2928C9E4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7DC6BD9-F637-2822-86DA-710BCB8B629A}"/>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3083222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351A3-4EF9-0AEA-6D30-F9EB46881F3D}"/>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525BB5F-2A2C-CDCF-8730-EBC2F7A0B66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869DB04-F07B-71CD-354C-90A97A7B8763}"/>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5" name="Footer Placeholder 4">
            <a:extLst>
              <a:ext uri="{FF2B5EF4-FFF2-40B4-BE49-F238E27FC236}">
                <a16:creationId xmlns:a16="http://schemas.microsoft.com/office/drawing/2014/main" id="{573F3ED8-E4C4-0D97-B2A7-1F6139091EB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EC2F288-9FF8-2368-EA7D-0548A4337CA1}"/>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16859465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B96E0-2E97-E094-DD78-331FCD32E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26CDDAC5-458E-B267-63A0-A69C2844D7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C8048-C311-B6BD-3F8E-029684AC8F7A}"/>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5" name="Footer Placeholder 4">
            <a:extLst>
              <a:ext uri="{FF2B5EF4-FFF2-40B4-BE49-F238E27FC236}">
                <a16:creationId xmlns:a16="http://schemas.microsoft.com/office/drawing/2014/main" id="{C9795B3C-B393-2ABB-9923-87078EA7F40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CE589D7-42B6-2D91-8F40-74E55EB460B5}"/>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25246514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12116-A89E-00BA-C127-061C7CD8307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080E5CB8-03AB-F158-6DC0-B9B1990556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52A8C948-59A4-9ED5-0B60-40014CD6BE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5A0EBE61-2322-EDF7-0F25-D67E374588ED}"/>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6" name="Footer Placeholder 5">
            <a:extLst>
              <a:ext uri="{FF2B5EF4-FFF2-40B4-BE49-F238E27FC236}">
                <a16:creationId xmlns:a16="http://schemas.microsoft.com/office/drawing/2014/main" id="{3B9576F6-5CDD-1934-FAFC-E6AF5E740A3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D10914C-4A08-5EF9-0014-8BB74BAEC790}"/>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3138987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250C3-01A6-EADA-546C-70092BC82C7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A9A15B4-1B67-F730-B16C-C788766240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48CC09-0204-3257-58E8-7111314EC2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F543A89F-A8F8-A98B-A314-169554D8D4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81C003-8F1C-2B9E-6085-2766C39A44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1D6659B0-5553-3371-78C0-FEC0ACC480FC}"/>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8" name="Footer Placeholder 7">
            <a:extLst>
              <a:ext uri="{FF2B5EF4-FFF2-40B4-BE49-F238E27FC236}">
                <a16:creationId xmlns:a16="http://schemas.microsoft.com/office/drawing/2014/main" id="{0B0F05D7-7E8E-852A-7403-BB6067F9C0E0}"/>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5F8F133F-EFC3-02D1-3AFB-16E74AF0BB2C}"/>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290929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D49D6-E349-040F-8717-AF0A94784344}"/>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FCF444A6-CCA6-8C08-2889-0D6CCCAF1BDD}"/>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4" name="Footer Placeholder 3">
            <a:extLst>
              <a:ext uri="{FF2B5EF4-FFF2-40B4-BE49-F238E27FC236}">
                <a16:creationId xmlns:a16="http://schemas.microsoft.com/office/drawing/2014/main" id="{A4607B60-AF68-3FFE-3F5A-8D17B2FEEFAE}"/>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8004EFE2-5C78-0569-03BD-BEE5735AEF11}"/>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612547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462E2C-FBE9-968E-FF4A-72D809F4D4F8}"/>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3" name="Footer Placeholder 2">
            <a:extLst>
              <a:ext uri="{FF2B5EF4-FFF2-40B4-BE49-F238E27FC236}">
                <a16:creationId xmlns:a16="http://schemas.microsoft.com/office/drawing/2014/main" id="{6A9D159D-112D-D765-2B67-4E0002D17E4F}"/>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61FE3948-814F-C8B6-A964-67575DCFB879}"/>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4289585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8BF53-77A6-6ADF-1FF5-EB5D0D1C68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E28622F-1236-2082-64D0-EF808C8C3A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F76E5703-7BB8-67A7-F76D-704EAF4B38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9A2EF5-EF09-0F80-A59B-B8E4571EAF3C}"/>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6" name="Footer Placeholder 5">
            <a:extLst>
              <a:ext uri="{FF2B5EF4-FFF2-40B4-BE49-F238E27FC236}">
                <a16:creationId xmlns:a16="http://schemas.microsoft.com/office/drawing/2014/main" id="{4602B628-771B-78A2-F657-72E42F346A3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2B49E6E-2A7B-5235-23FF-97E11241B887}"/>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3681100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C405B-CED1-3859-F61A-8850452F5A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E3CC899F-FF72-EAAB-FCF3-FB95A0463D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DF23026F-9094-67BB-BB2B-995411CED8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6FEFC1-6EA6-73E4-8C71-59C3A6A27AD8}"/>
              </a:ext>
            </a:extLst>
          </p:cNvPr>
          <p:cNvSpPr>
            <a:spLocks noGrp="1"/>
          </p:cNvSpPr>
          <p:nvPr>
            <p:ph type="dt" sz="half" idx="10"/>
          </p:nvPr>
        </p:nvSpPr>
        <p:spPr/>
        <p:txBody>
          <a:bodyPr/>
          <a:lstStyle/>
          <a:p>
            <a:fld id="{3349BE52-B833-47BB-840D-E45DEB2CF1B5}" type="datetimeFigureOut">
              <a:rPr lang="en-CA" smtClean="0"/>
              <a:t>2022-12-04</a:t>
            </a:fld>
            <a:endParaRPr lang="en-CA"/>
          </a:p>
        </p:txBody>
      </p:sp>
      <p:sp>
        <p:nvSpPr>
          <p:cNvPr id="6" name="Footer Placeholder 5">
            <a:extLst>
              <a:ext uri="{FF2B5EF4-FFF2-40B4-BE49-F238E27FC236}">
                <a16:creationId xmlns:a16="http://schemas.microsoft.com/office/drawing/2014/main" id="{AC4F1409-3BB4-1391-206F-D2BB0BE76BD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44203D8-59F0-020C-7BF2-864EF4FE7866}"/>
              </a:ext>
            </a:extLst>
          </p:cNvPr>
          <p:cNvSpPr>
            <a:spLocks noGrp="1"/>
          </p:cNvSpPr>
          <p:nvPr>
            <p:ph type="sldNum" sz="quarter" idx="12"/>
          </p:nvPr>
        </p:nvSpPr>
        <p:spPr/>
        <p:txBody>
          <a:bodyPr/>
          <a:lstStyle/>
          <a:p>
            <a:fld id="{F54D1987-DC78-466E-8ABC-8A6F5EE8AF8B}" type="slidenum">
              <a:rPr lang="en-CA" smtClean="0"/>
              <a:t>‹#›</a:t>
            </a:fld>
            <a:endParaRPr lang="en-CA"/>
          </a:p>
        </p:txBody>
      </p:sp>
    </p:spTree>
    <p:extLst>
      <p:ext uri="{BB962C8B-B14F-4D97-AF65-F5344CB8AC3E}">
        <p14:creationId xmlns:p14="http://schemas.microsoft.com/office/powerpoint/2010/main" val="278745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39BD91-6BA1-FA61-906B-CE9CF68317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2219638-967A-7019-D47B-38FDB85712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01987C0-0F9E-3E6D-06D6-8127AB3D31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49BE52-B833-47BB-840D-E45DEB2CF1B5}" type="datetimeFigureOut">
              <a:rPr lang="en-CA" smtClean="0"/>
              <a:t>2022-12-04</a:t>
            </a:fld>
            <a:endParaRPr lang="en-CA"/>
          </a:p>
        </p:txBody>
      </p:sp>
      <p:sp>
        <p:nvSpPr>
          <p:cNvPr id="5" name="Footer Placeholder 4">
            <a:extLst>
              <a:ext uri="{FF2B5EF4-FFF2-40B4-BE49-F238E27FC236}">
                <a16:creationId xmlns:a16="http://schemas.microsoft.com/office/drawing/2014/main" id="{779D17E1-7D4C-6F94-628A-78C62F6623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F0C7BF4D-62EA-F1DD-14D3-FEBB420C9F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4D1987-DC78-466E-8ABC-8A6F5EE8AF8B}" type="slidenum">
              <a:rPr lang="en-CA" smtClean="0"/>
              <a:t>‹#›</a:t>
            </a:fld>
            <a:endParaRPr lang="en-CA"/>
          </a:p>
        </p:txBody>
      </p:sp>
    </p:spTree>
    <p:extLst>
      <p:ext uri="{BB962C8B-B14F-4D97-AF65-F5344CB8AC3E}">
        <p14:creationId xmlns:p14="http://schemas.microsoft.com/office/powerpoint/2010/main" val="1938191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png"/><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m4a"/><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audio" Target="../media/media3.m4a"/></Relationships>
</file>

<file path=ppt/slides/_rels/slide5.xml.rels><?xml version="1.0" encoding="UTF-8" standalone="yes"?>
<Relationships xmlns="http://schemas.openxmlformats.org/package/2006/relationships"><Relationship Id="rId8" Type="http://schemas.openxmlformats.org/officeDocument/2006/relationships/audio" Target="../media/media7.m4a"/><Relationship Id="rId3" Type="http://schemas.microsoft.com/office/2007/relationships/media" Target="../media/media5.m4a"/><Relationship Id="rId7" Type="http://schemas.microsoft.com/office/2007/relationships/media" Target="../media/media7.m4a"/><Relationship Id="rId12"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audio" Target="../media/media6.m4a"/><Relationship Id="rId11" Type="http://schemas.openxmlformats.org/officeDocument/2006/relationships/image" Target="../media/image5.png"/><Relationship Id="rId5" Type="http://schemas.microsoft.com/office/2007/relationships/media" Target="../media/media6.m4a"/><Relationship Id="rId10" Type="http://schemas.openxmlformats.org/officeDocument/2006/relationships/image" Target="../media/image1.png"/><Relationship Id="rId4" Type="http://schemas.openxmlformats.org/officeDocument/2006/relationships/audio" Target="../media/media5.m4a"/><Relationship Id="rId9"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customXml" Target="../ink/ink1.xml"/><Relationship Id="rId13" Type="http://schemas.openxmlformats.org/officeDocument/2006/relationships/image" Target="../media/image9.png"/><Relationship Id="rId18" Type="http://schemas.openxmlformats.org/officeDocument/2006/relationships/image" Target="../media/image7.gif"/><Relationship Id="rId3" Type="http://schemas.microsoft.com/office/2007/relationships/media" Target="../media/media9.m4a"/><Relationship Id="rId7" Type="http://schemas.openxmlformats.org/officeDocument/2006/relationships/image" Target="../media/image6.gif"/><Relationship Id="rId12" Type="http://schemas.openxmlformats.org/officeDocument/2006/relationships/customXml" Target="../ink/ink3.xml"/><Relationship Id="rId17" Type="http://schemas.openxmlformats.org/officeDocument/2006/relationships/image" Target="../media/image11.png"/><Relationship Id="rId2" Type="http://schemas.openxmlformats.org/officeDocument/2006/relationships/audio" Target="../media/media8.m4a"/><Relationship Id="rId16" Type="http://schemas.openxmlformats.org/officeDocument/2006/relationships/customXml" Target="../ink/ink5.xml"/><Relationship Id="rId1" Type="http://schemas.microsoft.com/office/2007/relationships/media" Target="../media/media8.m4a"/><Relationship Id="rId6" Type="http://schemas.openxmlformats.org/officeDocument/2006/relationships/image" Target="../media/image1.png"/><Relationship Id="rId11" Type="http://schemas.openxmlformats.org/officeDocument/2006/relationships/image" Target="../media/image8.png"/><Relationship Id="rId5" Type="http://schemas.openxmlformats.org/officeDocument/2006/relationships/slideLayout" Target="../slideLayouts/slideLayout1.xml"/><Relationship Id="rId15" Type="http://schemas.openxmlformats.org/officeDocument/2006/relationships/image" Target="../media/image10.png"/><Relationship Id="rId10" Type="http://schemas.openxmlformats.org/officeDocument/2006/relationships/customXml" Target="../ink/ink2.xml"/><Relationship Id="rId19" Type="http://schemas.openxmlformats.org/officeDocument/2006/relationships/image" Target="../media/image2.png"/><Relationship Id="rId4" Type="http://schemas.openxmlformats.org/officeDocument/2006/relationships/audio" Target="../media/media9.m4a"/><Relationship Id="rId9" Type="http://schemas.openxmlformats.org/officeDocument/2006/relationships/image" Target="../media/image7.png"/><Relationship Id="rId14" Type="http://schemas.openxmlformats.org/officeDocument/2006/relationships/customXml" Target="../ink/ink4.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customXml" Target="../ink/ink9.xml"/><Relationship Id="rId18" Type="http://schemas.openxmlformats.org/officeDocument/2006/relationships/image" Target="../media/image15.png"/><Relationship Id="rId3" Type="http://schemas.openxmlformats.org/officeDocument/2006/relationships/slideLayout" Target="../slideLayouts/slideLayout1.xml"/><Relationship Id="rId7" Type="http://schemas.openxmlformats.org/officeDocument/2006/relationships/customXml" Target="../ink/ink6.xml"/><Relationship Id="rId12" Type="http://schemas.openxmlformats.org/officeDocument/2006/relationships/image" Target="../media/image9.png"/><Relationship Id="rId17" Type="http://schemas.openxmlformats.org/officeDocument/2006/relationships/image" Target="../media/image8.gif"/><Relationship Id="rId2" Type="http://schemas.openxmlformats.org/officeDocument/2006/relationships/audio" Target="../media/media10.m4a"/><Relationship Id="rId16" Type="http://schemas.openxmlformats.org/officeDocument/2006/relationships/image" Target="../media/image11.png"/><Relationship Id="rId1" Type="http://schemas.microsoft.com/office/2007/relationships/media" Target="../media/media10.m4a"/><Relationship Id="rId6" Type="http://schemas.openxmlformats.org/officeDocument/2006/relationships/image" Target="../media/image6.gif"/><Relationship Id="rId11" Type="http://schemas.openxmlformats.org/officeDocument/2006/relationships/customXml" Target="../ink/ink8.xml"/><Relationship Id="rId5" Type="http://schemas.openxmlformats.org/officeDocument/2006/relationships/image" Target="../media/image13.png"/><Relationship Id="rId15" Type="http://schemas.openxmlformats.org/officeDocument/2006/relationships/customXml" Target="../ink/ink10.xml"/><Relationship Id="rId10" Type="http://schemas.openxmlformats.org/officeDocument/2006/relationships/image" Target="../media/image8.png"/><Relationship Id="rId19"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customXml" Target="../ink/ink7.xml"/><Relationship Id="rId1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customXml" Target="../ink/ink12.xml"/><Relationship Id="rId13" Type="http://schemas.openxmlformats.org/officeDocument/2006/relationships/image" Target="../media/image10.png"/><Relationship Id="rId1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7.png"/><Relationship Id="rId12" Type="http://schemas.openxmlformats.org/officeDocument/2006/relationships/customXml" Target="../ink/ink14.xml"/><Relationship Id="rId17" Type="http://schemas.openxmlformats.org/officeDocument/2006/relationships/image" Target="../media/image9.gif"/><Relationship Id="rId2" Type="http://schemas.openxmlformats.org/officeDocument/2006/relationships/audio" Target="../media/media11.m4a"/><Relationship Id="rId16" Type="http://schemas.openxmlformats.org/officeDocument/2006/relationships/image" Target="../media/image16.png"/><Relationship Id="rId1" Type="http://schemas.microsoft.com/office/2007/relationships/media" Target="../media/media11.m4a"/><Relationship Id="rId6" Type="http://schemas.openxmlformats.org/officeDocument/2006/relationships/customXml" Target="../ink/ink11.xml"/><Relationship Id="rId11" Type="http://schemas.openxmlformats.org/officeDocument/2006/relationships/image" Target="../media/image9.png"/><Relationship Id="rId5" Type="http://schemas.openxmlformats.org/officeDocument/2006/relationships/image" Target="../media/image6.gif"/><Relationship Id="rId15" Type="http://schemas.openxmlformats.org/officeDocument/2006/relationships/image" Target="../media/image11.png"/><Relationship Id="rId10" Type="http://schemas.openxmlformats.org/officeDocument/2006/relationships/customXml" Target="../ink/ink13.xml"/><Relationship Id="rId4" Type="http://schemas.openxmlformats.org/officeDocument/2006/relationships/image" Target="../media/image1.png"/><Relationship Id="rId9" Type="http://schemas.openxmlformats.org/officeDocument/2006/relationships/image" Target="../media/image8.png"/><Relationship Id="rId14" Type="http://schemas.openxmlformats.org/officeDocument/2006/relationships/customXml" Target="../ink/ink15.xml"/></Relationships>
</file>

<file path=ppt/slides/_rels/slide9.xml.rels><?xml version="1.0" encoding="UTF-8" standalone="yes"?>
<Relationships xmlns="http://schemas.openxmlformats.org/package/2006/relationships"><Relationship Id="rId8" Type="http://schemas.openxmlformats.org/officeDocument/2006/relationships/customXml" Target="../ink/ink17.xml"/><Relationship Id="rId13" Type="http://schemas.openxmlformats.org/officeDocument/2006/relationships/image" Target="../media/image10.png"/><Relationship Id="rId1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7.png"/><Relationship Id="rId12" Type="http://schemas.openxmlformats.org/officeDocument/2006/relationships/customXml" Target="../ink/ink19.xml"/><Relationship Id="rId17" Type="http://schemas.openxmlformats.org/officeDocument/2006/relationships/image" Target="../media/image10.gif"/><Relationship Id="rId2" Type="http://schemas.openxmlformats.org/officeDocument/2006/relationships/audio" Target="../media/media12.m4a"/><Relationship Id="rId16" Type="http://schemas.openxmlformats.org/officeDocument/2006/relationships/image" Target="../media/image18.png"/><Relationship Id="rId1" Type="http://schemas.microsoft.com/office/2007/relationships/media" Target="../media/media12.m4a"/><Relationship Id="rId6" Type="http://schemas.openxmlformats.org/officeDocument/2006/relationships/customXml" Target="../ink/ink16.xml"/><Relationship Id="rId11" Type="http://schemas.openxmlformats.org/officeDocument/2006/relationships/image" Target="../media/image9.png"/><Relationship Id="rId5" Type="http://schemas.openxmlformats.org/officeDocument/2006/relationships/image" Target="../media/image6.gif"/><Relationship Id="rId15" Type="http://schemas.openxmlformats.org/officeDocument/2006/relationships/image" Target="../media/image11.png"/><Relationship Id="rId10" Type="http://schemas.openxmlformats.org/officeDocument/2006/relationships/customXml" Target="../ink/ink18.xml"/><Relationship Id="rId4" Type="http://schemas.openxmlformats.org/officeDocument/2006/relationships/image" Target="../media/image1.png"/><Relationship Id="rId9" Type="http://schemas.openxmlformats.org/officeDocument/2006/relationships/image" Target="../media/image8.png"/><Relationship Id="rId14" Type="http://schemas.openxmlformats.org/officeDocument/2006/relationships/customXml" Target="../ink/ink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1</a:t>
            </a:fld>
            <a:endParaRPr lang="en-CA" b="1" dirty="0">
              <a:solidFill>
                <a:schemeClr val="bg1"/>
              </a:solidFill>
              <a:latin typeface="Lucida Sans" panose="020B0602030504020204" pitchFamily="34" charset="0"/>
            </a:endParaRPr>
          </a:p>
        </p:txBody>
      </p:sp>
      <p:sp>
        <p:nvSpPr>
          <p:cNvPr id="13" name="Rectangle 12">
            <a:extLst>
              <a:ext uri="{FF2B5EF4-FFF2-40B4-BE49-F238E27FC236}">
                <a16:creationId xmlns:a16="http://schemas.microsoft.com/office/drawing/2014/main" id="{99445397-1194-F0AF-E313-91F0F2540A69}"/>
              </a:ext>
            </a:extLst>
          </p:cNvPr>
          <p:cNvSpPr/>
          <p:nvPr/>
        </p:nvSpPr>
        <p:spPr>
          <a:xfrm>
            <a:off x="3593926" y="1603332"/>
            <a:ext cx="5004148" cy="939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600" dirty="0">
                <a:solidFill>
                  <a:srgbClr val="004C73"/>
                </a:solidFill>
                <a:latin typeface="Lucida Sans" panose="020B0602030504020204" pitchFamily="34" charset="0"/>
              </a:rPr>
              <a:t>Phase Diagrams</a:t>
            </a:r>
          </a:p>
        </p:txBody>
      </p:sp>
      <p:sp>
        <p:nvSpPr>
          <p:cNvPr id="15" name="Rectangle 14">
            <a:extLst>
              <a:ext uri="{FF2B5EF4-FFF2-40B4-BE49-F238E27FC236}">
                <a16:creationId xmlns:a16="http://schemas.microsoft.com/office/drawing/2014/main" id="{0914CE66-97E8-7461-E861-3BADD9E66357}"/>
              </a:ext>
            </a:extLst>
          </p:cNvPr>
          <p:cNvSpPr/>
          <p:nvPr/>
        </p:nvSpPr>
        <p:spPr>
          <a:xfrm>
            <a:off x="3259376" y="3020861"/>
            <a:ext cx="5673247" cy="939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dirty="0">
                <a:solidFill>
                  <a:schemeClr val="tx1"/>
                </a:solidFill>
                <a:latin typeface="Lucida Sans" panose="020B0602030504020204" pitchFamily="34" charset="0"/>
              </a:rPr>
              <a:t>Manvinder Lalh</a:t>
            </a:r>
          </a:p>
          <a:p>
            <a:pPr algn="ctr"/>
            <a:endParaRPr lang="en-CA" sz="2000" dirty="0">
              <a:solidFill>
                <a:schemeClr val="tx1"/>
              </a:solidFill>
              <a:latin typeface="Lucida Sans" panose="020B0602030504020204" pitchFamily="34" charset="0"/>
            </a:endParaRPr>
          </a:p>
          <a:p>
            <a:pPr algn="ctr"/>
            <a:r>
              <a:rPr lang="en-CA" sz="2000" dirty="0">
                <a:solidFill>
                  <a:schemeClr val="tx1"/>
                </a:solidFill>
                <a:latin typeface="Lucida Sans" panose="020B0602030504020204" pitchFamily="34" charset="0"/>
              </a:rPr>
              <a:t>Dept. of Materials Science and Engineering</a:t>
            </a:r>
          </a:p>
          <a:p>
            <a:pPr algn="ctr"/>
            <a:r>
              <a:rPr lang="en-CA" sz="2000" dirty="0">
                <a:solidFill>
                  <a:schemeClr val="tx1"/>
                </a:solidFill>
                <a:latin typeface="Lucida Sans" panose="020B0602030504020204" pitchFamily="34" charset="0"/>
              </a:rPr>
              <a:t>University of Toronto</a:t>
            </a:r>
          </a:p>
        </p:txBody>
      </p:sp>
      <p:sp>
        <p:nvSpPr>
          <p:cNvPr id="17" name="Rectangle 16">
            <a:extLst>
              <a:ext uri="{FF2B5EF4-FFF2-40B4-BE49-F238E27FC236}">
                <a16:creationId xmlns:a16="http://schemas.microsoft.com/office/drawing/2014/main" id="{0318E3B9-9B67-DCE6-F21F-C6A51A0F6EB0}"/>
              </a:ext>
            </a:extLst>
          </p:cNvPr>
          <p:cNvSpPr/>
          <p:nvPr/>
        </p:nvSpPr>
        <p:spPr>
          <a:xfrm>
            <a:off x="3259375" y="4726488"/>
            <a:ext cx="5673247" cy="939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dirty="0">
                <a:solidFill>
                  <a:schemeClr val="tx1"/>
                </a:solidFill>
                <a:latin typeface="Lucida Sans" panose="020B0602030504020204" pitchFamily="34" charset="0"/>
              </a:rPr>
              <a:t>December 5</a:t>
            </a:r>
            <a:r>
              <a:rPr lang="en-CA" sz="2000" baseline="30000" dirty="0">
                <a:solidFill>
                  <a:schemeClr val="tx1"/>
                </a:solidFill>
                <a:latin typeface="Lucida Sans" panose="020B0602030504020204" pitchFamily="34" charset="0"/>
              </a:rPr>
              <a:t>th</a:t>
            </a:r>
            <a:r>
              <a:rPr lang="en-CA" sz="2000" dirty="0">
                <a:solidFill>
                  <a:schemeClr val="tx1"/>
                </a:solidFill>
                <a:latin typeface="Lucida Sans" panose="020B0602030504020204" pitchFamily="34" charset="0"/>
              </a:rPr>
              <a:t>, 2022</a:t>
            </a:r>
          </a:p>
        </p:txBody>
      </p:sp>
    </p:spTree>
    <p:extLst>
      <p:ext uri="{BB962C8B-B14F-4D97-AF65-F5344CB8AC3E}">
        <p14:creationId xmlns:p14="http://schemas.microsoft.com/office/powerpoint/2010/main" val="12596891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10</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Practice Problem #1</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Practice Problems</a:t>
            </a:r>
          </a:p>
        </p:txBody>
      </p:sp>
      <p:pic>
        <p:nvPicPr>
          <p:cNvPr id="13" name="Picture 12">
            <a:extLst>
              <a:ext uri="{FF2B5EF4-FFF2-40B4-BE49-F238E27FC236}">
                <a16:creationId xmlns:a16="http://schemas.microsoft.com/office/drawing/2014/main" id="{165E8284-D33B-F921-AFE8-6665007969D3}"/>
              </a:ext>
            </a:extLst>
          </p:cNvPr>
          <p:cNvPicPr>
            <a:picLocks noChangeAspect="1"/>
          </p:cNvPicPr>
          <p:nvPr/>
        </p:nvPicPr>
        <p:blipFill>
          <a:blip r:embed="rId3"/>
          <a:stretch>
            <a:fillRect/>
          </a:stretch>
        </p:blipFill>
        <p:spPr>
          <a:xfrm>
            <a:off x="2321946" y="1363706"/>
            <a:ext cx="7172325" cy="1838325"/>
          </a:xfrm>
          <a:prstGeom prst="rect">
            <a:avLst/>
          </a:prstGeom>
        </p:spPr>
      </p:pic>
      <p:sp>
        <p:nvSpPr>
          <p:cNvPr id="22" name="AutoShape 2" descr="Iron-Carbon Phase Diagram Explained">
            <a:extLst>
              <a:ext uri="{FF2B5EF4-FFF2-40B4-BE49-F238E27FC236}">
                <a16:creationId xmlns:a16="http://schemas.microsoft.com/office/drawing/2014/main" id="{BC95F5C4-1827-D5FC-A05B-53F034DD9C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Tree>
    <p:extLst>
      <p:ext uri="{BB962C8B-B14F-4D97-AF65-F5344CB8AC3E}">
        <p14:creationId xmlns:p14="http://schemas.microsoft.com/office/powerpoint/2010/main" val="3614595582"/>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11</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Practice Problem #2</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Practice Problems</a:t>
            </a:r>
          </a:p>
        </p:txBody>
      </p:sp>
      <p:sp>
        <p:nvSpPr>
          <p:cNvPr id="22" name="AutoShape 2" descr="Iron-Carbon Phase Diagram Explained">
            <a:extLst>
              <a:ext uri="{FF2B5EF4-FFF2-40B4-BE49-F238E27FC236}">
                <a16:creationId xmlns:a16="http://schemas.microsoft.com/office/drawing/2014/main" id="{BC95F5C4-1827-D5FC-A05B-53F034DD9C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6" name="Picture 5">
            <a:extLst>
              <a:ext uri="{FF2B5EF4-FFF2-40B4-BE49-F238E27FC236}">
                <a16:creationId xmlns:a16="http://schemas.microsoft.com/office/drawing/2014/main" id="{827FDDCD-97F0-C076-F764-32A8575F548F}"/>
              </a:ext>
            </a:extLst>
          </p:cNvPr>
          <p:cNvPicPr>
            <a:picLocks noChangeAspect="1"/>
          </p:cNvPicPr>
          <p:nvPr/>
        </p:nvPicPr>
        <p:blipFill>
          <a:blip r:embed="rId3"/>
          <a:stretch>
            <a:fillRect/>
          </a:stretch>
        </p:blipFill>
        <p:spPr>
          <a:xfrm>
            <a:off x="3145072" y="1314183"/>
            <a:ext cx="5597055" cy="5096266"/>
          </a:xfrm>
          <a:prstGeom prst="rect">
            <a:avLst/>
          </a:prstGeom>
        </p:spPr>
      </p:pic>
    </p:spTree>
    <p:extLst>
      <p:ext uri="{BB962C8B-B14F-4D97-AF65-F5344CB8AC3E}">
        <p14:creationId xmlns:p14="http://schemas.microsoft.com/office/powerpoint/2010/main" val="1979092483"/>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6D04947-E6DB-E090-F5A4-62E1FE270BF2}"/>
              </a:ext>
            </a:extLst>
          </p:cNvPr>
          <p:cNvPicPr>
            <a:picLocks noChangeAspect="1"/>
          </p:cNvPicPr>
          <p:nvPr/>
        </p:nvPicPr>
        <p:blipFill>
          <a:blip r:embed="rId2"/>
          <a:stretch>
            <a:fillRect/>
          </a:stretch>
        </p:blipFill>
        <p:spPr>
          <a:xfrm>
            <a:off x="12527" y="1231651"/>
            <a:ext cx="6643510" cy="5095997"/>
          </a:xfrm>
          <a:prstGeom prst="rect">
            <a:avLst/>
          </a:prstGeom>
        </p:spPr>
      </p:pic>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12</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Practice Problem #1</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Practice Problems</a:t>
            </a:r>
          </a:p>
        </p:txBody>
      </p:sp>
      <p:pic>
        <p:nvPicPr>
          <p:cNvPr id="13" name="Picture 12">
            <a:extLst>
              <a:ext uri="{FF2B5EF4-FFF2-40B4-BE49-F238E27FC236}">
                <a16:creationId xmlns:a16="http://schemas.microsoft.com/office/drawing/2014/main" id="{165E8284-D33B-F921-AFE8-6665007969D3}"/>
              </a:ext>
            </a:extLst>
          </p:cNvPr>
          <p:cNvPicPr>
            <a:picLocks noChangeAspect="1"/>
          </p:cNvPicPr>
          <p:nvPr/>
        </p:nvPicPr>
        <p:blipFill>
          <a:blip r:embed="rId4"/>
          <a:stretch>
            <a:fillRect/>
          </a:stretch>
        </p:blipFill>
        <p:spPr>
          <a:xfrm>
            <a:off x="6925113" y="1202312"/>
            <a:ext cx="5254361" cy="1346735"/>
          </a:xfrm>
          <a:prstGeom prst="rect">
            <a:avLst/>
          </a:prstGeom>
        </p:spPr>
      </p:pic>
      <p:sp>
        <p:nvSpPr>
          <p:cNvPr id="22" name="AutoShape 2" descr="Iron-Carbon Phase Diagram Explained">
            <a:extLst>
              <a:ext uri="{FF2B5EF4-FFF2-40B4-BE49-F238E27FC236}">
                <a16:creationId xmlns:a16="http://schemas.microsoft.com/office/drawing/2014/main" id="{BC95F5C4-1827-D5FC-A05B-53F034DD9C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5D7B954C-84F2-230C-08DB-A2A8AC1DE421}"/>
                  </a:ext>
                </a:extLst>
              </p:cNvPr>
              <p:cNvSpPr txBox="1"/>
              <p:nvPr/>
            </p:nvSpPr>
            <p:spPr>
              <a:xfrm>
                <a:off x="6925113" y="2730674"/>
                <a:ext cx="4879688" cy="3803413"/>
              </a:xfrm>
              <a:prstGeom prst="rect">
                <a:avLst/>
              </a:prstGeom>
              <a:noFill/>
            </p:spPr>
            <p:txBody>
              <a:bodyPr wrap="square" rtlCol="0">
                <a:spAutoFit/>
              </a:bodyPr>
              <a:lstStyle/>
              <a:p>
                <a:r>
                  <a:rPr lang="en-CA" dirty="0">
                    <a:latin typeface="Lucida Sans" panose="020B0602030504020204" pitchFamily="34" charset="0"/>
                  </a:rPr>
                  <a:t>Only carbon in cementite is part of a compound, need to find the relative amount of cementite in this mixture</a:t>
                </a:r>
                <a:br>
                  <a:rPr lang="en-CA" dirty="0">
                    <a:latin typeface="Lucida Sans" panose="020B0602030504020204" pitchFamily="34" charset="0"/>
                  </a:rPr>
                </a:br>
                <a:r>
                  <a:rPr lang="en-CA" dirty="0">
                    <a:latin typeface="Lucida Sans" panose="020B0602030504020204" pitchFamily="34" charset="0"/>
                  </a:rPr>
                  <a:t>Lever rule: </a:t>
                </a:r>
                <a14:m>
                  <m:oMath xmlns:m="http://schemas.openxmlformats.org/officeDocument/2006/math">
                    <m:f>
                      <m:fPr>
                        <m:ctrlPr>
                          <a:rPr lang="en-CA" b="0" i="1" smtClean="0">
                            <a:latin typeface="Cambria Math" panose="02040503050406030204" pitchFamily="18" charset="0"/>
                          </a:rPr>
                        </m:ctrlPr>
                      </m:fPr>
                      <m:num>
                        <m:r>
                          <a:rPr lang="en-CA" b="0" i="1" smtClean="0">
                            <a:latin typeface="Cambria Math" panose="02040503050406030204" pitchFamily="18" charset="0"/>
                          </a:rPr>
                          <m:t>3.2134−0.022</m:t>
                        </m:r>
                      </m:num>
                      <m:den>
                        <m:r>
                          <a:rPr lang="en-CA" b="0" i="1" smtClean="0">
                            <a:latin typeface="Cambria Math" panose="02040503050406030204" pitchFamily="18" charset="0"/>
                          </a:rPr>
                          <m:t>6.7−0.022</m:t>
                        </m:r>
                      </m:den>
                    </m:f>
                    <m:r>
                      <a:rPr lang="en-CA" b="0" i="1" smtClean="0">
                        <a:latin typeface="Cambria Math" panose="02040503050406030204" pitchFamily="18" charset="0"/>
                      </a:rPr>
                      <m:t>=0.478=47.8%</m:t>
                    </m:r>
                  </m:oMath>
                </a14:m>
                <a:endParaRPr lang="en-CA" dirty="0">
                  <a:latin typeface="Lucida Sans" panose="020B0602030504020204" pitchFamily="34" charset="0"/>
                </a:endParaRPr>
              </a:p>
              <a:p>
                <a:r>
                  <a:rPr lang="en-CA" dirty="0">
                    <a:latin typeface="Lucida Sans" panose="020B0602030504020204" pitchFamily="34" charset="0"/>
                  </a:rPr>
                  <a:t>0.022 used since we’re just below the eutectic temperature and the max is 6.7, giving bounds for lever rule</a:t>
                </a:r>
              </a:p>
              <a:p>
                <a:endParaRPr lang="en-CA" dirty="0">
                  <a:latin typeface="Lucida Sans" panose="020B0602030504020204" pitchFamily="34" charset="0"/>
                </a:endParaRPr>
              </a:p>
              <a:p>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𝑀𝑎𝑠𝑠</m:t>
                      </m:r>
                      <m:r>
                        <a:rPr lang="en-CA" b="0" i="1" smtClean="0">
                          <a:latin typeface="Cambria Math" panose="02040503050406030204" pitchFamily="18" charset="0"/>
                        </a:rPr>
                        <m:t> </m:t>
                      </m:r>
                      <m:r>
                        <a:rPr lang="en-CA" b="0" i="1" smtClean="0">
                          <a:latin typeface="Cambria Math" panose="02040503050406030204" pitchFamily="18" charset="0"/>
                        </a:rPr>
                        <m:t>𝐹</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𝑒</m:t>
                          </m:r>
                        </m:e>
                        <m:sub>
                          <m:r>
                            <a:rPr lang="en-CA" b="0" i="1" smtClean="0">
                              <a:latin typeface="Cambria Math" panose="02040503050406030204" pitchFamily="18" charset="0"/>
                            </a:rPr>
                            <m:t>3</m:t>
                          </m:r>
                        </m:sub>
                      </m:sSub>
                      <m:r>
                        <a:rPr lang="en-CA" b="0" i="1" smtClean="0">
                          <a:latin typeface="Cambria Math" panose="02040503050406030204" pitchFamily="18" charset="0"/>
                        </a:rPr>
                        <m:t>𝐶</m:t>
                      </m:r>
                      <m:r>
                        <a:rPr lang="en-CA" b="0" i="1" smtClean="0">
                          <a:latin typeface="Cambria Math" panose="02040503050406030204" pitchFamily="18" charset="0"/>
                        </a:rPr>
                        <m:t>=2122</m:t>
                      </m:r>
                      <m:r>
                        <a:rPr lang="en-CA" b="0" i="1" smtClean="0">
                          <a:latin typeface="Cambria Math" panose="02040503050406030204" pitchFamily="18" charset="0"/>
                        </a:rPr>
                        <m:t>𝑔</m:t>
                      </m:r>
                      <m:r>
                        <a:rPr lang="en-CA" b="0" i="1" smtClean="0">
                          <a:latin typeface="Cambria Math" panose="02040503050406030204" pitchFamily="18" charset="0"/>
                        </a:rPr>
                        <m:t>∗47.8%=1014.40 </m:t>
                      </m:r>
                      <m:r>
                        <a:rPr lang="en-CA" b="0" i="1" smtClean="0">
                          <a:latin typeface="Cambria Math" panose="02040503050406030204" pitchFamily="18" charset="0"/>
                        </a:rPr>
                        <m:t>𝑔</m:t>
                      </m:r>
                    </m:oMath>
                  </m:oMathPara>
                </a14:m>
                <a:endParaRPr lang="en-CA" dirty="0">
                  <a:latin typeface="Lucida Sans" panose="020B0602030504020204" pitchFamily="34" charset="0"/>
                </a:endParaRPr>
              </a:p>
              <a:p>
                <a14:m>
                  <m:oMath xmlns:m="http://schemas.openxmlformats.org/officeDocument/2006/math">
                    <m:r>
                      <a:rPr lang="en-CA" b="0" i="1" smtClean="0">
                        <a:latin typeface="Cambria Math" panose="02040503050406030204" pitchFamily="18" charset="0"/>
                      </a:rPr>
                      <m:t>𝑀𝑎𝑠𝑠</m:t>
                    </m:r>
                    <m:r>
                      <a:rPr lang="en-CA" b="0" i="1" smtClean="0">
                        <a:latin typeface="Cambria Math" panose="02040503050406030204" pitchFamily="18" charset="0"/>
                      </a:rPr>
                      <m:t> </m:t>
                    </m:r>
                    <m:r>
                      <a:rPr lang="en-CA" b="0" i="1" smtClean="0">
                        <a:latin typeface="Cambria Math" panose="02040503050406030204" pitchFamily="18" charset="0"/>
                      </a:rPr>
                      <m:t>𝐶𝑎𝑟𝑏𝑜𝑛</m:t>
                    </m:r>
                    <m:r>
                      <a:rPr lang="en-CA" b="0" i="1" smtClean="0">
                        <a:latin typeface="Cambria Math" panose="02040503050406030204" pitchFamily="18" charset="0"/>
                      </a:rPr>
                      <m:t> </m:t>
                    </m:r>
                    <m:r>
                      <a:rPr lang="en-CA" b="0" i="1" smtClean="0">
                        <a:latin typeface="Cambria Math" panose="02040503050406030204" pitchFamily="18" charset="0"/>
                      </a:rPr>
                      <m:t>𝑖𝑛</m:t>
                    </m:r>
                    <m:r>
                      <a:rPr lang="en-CA" b="0" i="1" smtClean="0">
                        <a:latin typeface="Cambria Math" panose="02040503050406030204" pitchFamily="18" charset="0"/>
                      </a:rPr>
                      <m:t> </m:t>
                    </m:r>
                    <m:r>
                      <a:rPr lang="en-CA" b="0" i="1" smtClean="0">
                        <a:latin typeface="Cambria Math" panose="02040503050406030204" pitchFamily="18" charset="0"/>
                      </a:rPr>
                      <m:t>𝐹</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𝑒</m:t>
                        </m:r>
                      </m:e>
                      <m:sub>
                        <m:r>
                          <a:rPr lang="en-CA" b="0" i="1" smtClean="0">
                            <a:latin typeface="Cambria Math" panose="02040503050406030204" pitchFamily="18" charset="0"/>
                          </a:rPr>
                          <m:t>3</m:t>
                        </m:r>
                      </m:sub>
                    </m:sSub>
                    <m:r>
                      <a:rPr lang="en-CA" b="0" i="1" smtClean="0">
                        <a:latin typeface="Cambria Math" panose="02040503050406030204" pitchFamily="18" charset="0"/>
                      </a:rPr>
                      <m:t>𝐶</m:t>
                    </m:r>
                    <m:r>
                      <a:rPr lang="en-CA" b="0" i="1" smtClean="0">
                        <a:latin typeface="Cambria Math" panose="02040503050406030204" pitchFamily="18" charset="0"/>
                      </a:rPr>
                      <m:t>=1014.40∗6.7%=67.94</m:t>
                    </m:r>
                    <m:r>
                      <a:rPr lang="en-CA" b="0" i="1" smtClean="0">
                        <a:latin typeface="Cambria Math" panose="02040503050406030204" pitchFamily="18" charset="0"/>
                      </a:rPr>
                      <m:t>𝑔</m:t>
                    </m:r>
                  </m:oMath>
                </a14:m>
                <a:r>
                  <a:rPr lang="en-CA" dirty="0">
                    <a:latin typeface="Lucida Sans" panose="020B0602030504020204" pitchFamily="34" charset="0"/>
                  </a:rPr>
                  <a:t> </a:t>
                </a:r>
              </a:p>
              <a:p>
                <a:endParaRPr lang="en-CA" dirty="0">
                  <a:latin typeface="Lucida Sans" panose="020B0602030504020204" pitchFamily="34" charset="0"/>
                </a:endParaRPr>
              </a:p>
              <a:p>
                <a:r>
                  <a:rPr lang="en-CA" b="1" dirty="0">
                    <a:latin typeface="Lucida Sans" panose="020B0602030504020204" pitchFamily="34" charset="0"/>
                  </a:rPr>
                  <a:t>(A)</a:t>
                </a:r>
              </a:p>
            </p:txBody>
          </p:sp>
        </mc:Choice>
        <mc:Fallback xmlns="">
          <p:sp>
            <p:nvSpPr>
              <p:cNvPr id="5" name="TextBox 4">
                <a:extLst>
                  <a:ext uri="{FF2B5EF4-FFF2-40B4-BE49-F238E27FC236}">
                    <a16:creationId xmlns:a16="http://schemas.microsoft.com/office/drawing/2014/main" id="{5D7B954C-84F2-230C-08DB-A2A8AC1DE421}"/>
                  </a:ext>
                </a:extLst>
              </p:cNvPr>
              <p:cNvSpPr txBox="1">
                <a:spLocks noRot="1" noChangeAspect="1" noMove="1" noResize="1" noEditPoints="1" noAdjustHandles="1" noChangeArrowheads="1" noChangeShapeType="1" noTextEdit="1"/>
              </p:cNvSpPr>
              <p:nvPr/>
            </p:nvSpPr>
            <p:spPr>
              <a:xfrm>
                <a:off x="6925113" y="2730674"/>
                <a:ext cx="4879688" cy="3803413"/>
              </a:xfrm>
              <a:prstGeom prst="rect">
                <a:avLst/>
              </a:prstGeom>
              <a:blipFill>
                <a:blip r:embed="rId5"/>
                <a:stretch>
                  <a:fillRect l="-1000" t="-801" b="-1763"/>
                </a:stretch>
              </a:blipFill>
            </p:spPr>
            <p:txBody>
              <a:bodyPr/>
              <a:lstStyle/>
              <a:p>
                <a:r>
                  <a:rPr lang="en-CA">
                    <a:noFill/>
                  </a:rPr>
                  <a:t> </a:t>
                </a:r>
              </a:p>
            </p:txBody>
          </p:sp>
        </mc:Fallback>
      </mc:AlternateContent>
      <p:sp>
        <p:nvSpPr>
          <p:cNvPr id="6" name="Oval 5">
            <a:extLst>
              <a:ext uri="{FF2B5EF4-FFF2-40B4-BE49-F238E27FC236}">
                <a16:creationId xmlns:a16="http://schemas.microsoft.com/office/drawing/2014/main" id="{7C18489A-059F-CF52-7EA4-11A8E66B78CF}"/>
              </a:ext>
            </a:extLst>
          </p:cNvPr>
          <p:cNvSpPr/>
          <p:nvPr/>
        </p:nvSpPr>
        <p:spPr>
          <a:xfrm>
            <a:off x="3329836" y="4559326"/>
            <a:ext cx="118997" cy="1189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8" name="Straight Connector 7">
            <a:extLst>
              <a:ext uri="{FF2B5EF4-FFF2-40B4-BE49-F238E27FC236}">
                <a16:creationId xmlns:a16="http://schemas.microsoft.com/office/drawing/2014/main" id="{799B86F1-9692-29C7-230D-13B205F7104B}"/>
              </a:ext>
            </a:extLst>
          </p:cNvPr>
          <p:cNvCxnSpPr>
            <a:cxnSpLocks/>
            <a:stCxn id="6" idx="2"/>
          </p:cNvCxnSpPr>
          <p:nvPr/>
        </p:nvCxnSpPr>
        <p:spPr>
          <a:xfrm flipH="1">
            <a:off x="713232" y="4618825"/>
            <a:ext cx="261660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21B00C4-DBE4-F4BD-3DDE-4567051AFCEE}"/>
              </a:ext>
            </a:extLst>
          </p:cNvPr>
          <p:cNvCxnSpPr>
            <a:cxnSpLocks/>
          </p:cNvCxnSpPr>
          <p:nvPr/>
        </p:nvCxnSpPr>
        <p:spPr>
          <a:xfrm flipH="1">
            <a:off x="3448833" y="4618825"/>
            <a:ext cx="308607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0404854"/>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13</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Practice Problem #2</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Practice Problems</a:t>
            </a:r>
          </a:p>
        </p:txBody>
      </p:sp>
      <p:sp>
        <p:nvSpPr>
          <p:cNvPr id="22" name="AutoShape 2" descr="Iron-Carbon Phase Diagram Explained">
            <a:extLst>
              <a:ext uri="{FF2B5EF4-FFF2-40B4-BE49-F238E27FC236}">
                <a16:creationId xmlns:a16="http://schemas.microsoft.com/office/drawing/2014/main" id="{BC95F5C4-1827-D5FC-A05B-53F034DD9C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6" name="Picture 5">
            <a:extLst>
              <a:ext uri="{FF2B5EF4-FFF2-40B4-BE49-F238E27FC236}">
                <a16:creationId xmlns:a16="http://schemas.microsoft.com/office/drawing/2014/main" id="{827FDDCD-97F0-C076-F764-32A8575F548F}"/>
              </a:ext>
            </a:extLst>
          </p:cNvPr>
          <p:cNvPicPr>
            <a:picLocks noChangeAspect="1"/>
          </p:cNvPicPr>
          <p:nvPr/>
        </p:nvPicPr>
        <p:blipFill>
          <a:blip r:embed="rId3"/>
          <a:stretch>
            <a:fillRect/>
          </a:stretch>
        </p:blipFill>
        <p:spPr>
          <a:xfrm>
            <a:off x="0" y="1306821"/>
            <a:ext cx="5597055" cy="5096266"/>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899D4120-F188-7FEE-5B0F-786A0FD25820}"/>
                  </a:ext>
                </a:extLst>
              </p:cNvPr>
              <p:cNvSpPr txBox="1"/>
              <p:nvPr/>
            </p:nvSpPr>
            <p:spPr>
              <a:xfrm>
                <a:off x="5791256" y="1248447"/>
                <a:ext cx="5333943" cy="3388300"/>
              </a:xfrm>
              <a:prstGeom prst="rect">
                <a:avLst/>
              </a:prstGeom>
              <a:noFill/>
            </p:spPr>
            <p:txBody>
              <a:bodyPr wrap="square" rtlCol="0">
                <a:spAutoFit/>
              </a:bodyPr>
              <a:lstStyle/>
              <a:p>
                <a:pPr marL="342900" indent="-342900">
                  <a:buAutoNum type="alphaLcParenR"/>
                </a:pPr>
                <a:r>
                  <a:rPr lang="en-CA" dirty="0">
                    <a:latin typeface="Lucida Sans" panose="020B0602030504020204" pitchFamily="34" charset="0"/>
                  </a:rPr>
                  <a:t>~1080 C</a:t>
                </a:r>
              </a:p>
              <a:p>
                <a:pPr marL="342900" indent="-342900">
                  <a:buAutoNum type="alphaLcParenR"/>
                </a:pPr>
                <a:r>
                  <a:rPr lang="en-CA" dirty="0">
                    <a:latin typeface="Lucida Sans" panose="020B0602030504020204" pitchFamily="34" charset="0"/>
                  </a:rPr>
                  <a:t>Max solubility is 8.8% achieved at 779 C</a:t>
                </a:r>
              </a:p>
              <a:p>
                <a:pPr marL="342900" indent="-342900">
                  <a:buAutoNum type="alphaLcParenR"/>
                </a:pPr>
                <a:r>
                  <a:rPr lang="en-CA" dirty="0">
                    <a:latin typeface="Lucida Sans" panose="020B0602030504020204" pitchFamily="34" charset="0"/>
                  </a:rPr>
                  <a:t>C1 = 78%, C2 = 92%</a:t>
                </a:r>
              </a:p>
              <a:p>
                <a:pPr marL="800100" lvl="1" indent="-342900">
                  <a:buAutoNum type="alphaLcParenR"/>
                </a:pPr>
                <a:r>
                  <a:rPr lang="en-CA" dirty="0">
                    <a:latin typeface="Lucida Sans" panose="020B0602030504020204" pitchFamily="34" charset="0"/>
                  </a:rPr>
                  <a:t>These numbers denote the composition of each phase – so C1 is the composition of the liquid phase and C2 is the composition of the beta phase</a:t>
                </a:r>
              </a:p>
              <a:p>
                <a:pPr lvl="1"/>
                <a14:m>
                  <m:oMathPara xmlns:m="http://schemas.openxmlformats.org/officeDocument/2006/math">
                    <m:oMathParaPr>
                      <m:jc m:val="centerGroup"/>
                    </m:oMathParaPr>
                    <m:oMath xmlns:m="http://schemas.openxmlformats.org/officeDocument/2006/math">
                      <m:sSub>
                        <m:sSubPr>
                          <m:ctrlPr>
                            <a:rPr lang="en-CA" b="0" i="1" smtClean="0">
                              <a:latin typeface="Cambria Math" panose="02040503050406030204" pitchFamily="18" charset="0"/>
                            </a:rPr>
                          </m:ctrlPr>
                        </m:sSubPr>
                        <m:e>
                          <m:r>
                            <a:rPr lang="en-CA" b="0" i="1" smtClean="0">
                              <a:latin typeface="Cambria Math" panose="02040503050406030204" pitchFamily="18" charset="0"/>
                            </a:rPr>
                            <m:t>𝛽</m:t>
                          </m:r>
                        </m:e>
                        <m:sub>
                          <m:r>
                            <a:rPr lang="en-CA" b="0" i="1" smtClean="0">
                              <a:latin typeface="Cambria Math" panose="02040503050406030204" pitchFamily="18" charset="0"/>
                            </a:rPr>
                            <m:t>𝑓𝑟𝑎𝑐</m:t>
                          </m:r>
                        </m:sub>
                      </m:sSub>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85−78</m:t>
                          </m:r>
                        </m:num>
                        <m:den>
                          <m:r>
                            <a:rPr lang="en-CA" b="0" i="1" smtClean="0">
                              <a:latin typeface="Cambria Math" panose="02040503050406030204" pitchFamily="18" charset="0"/>
                            </a:rPr>
                            <m:t>92−78</m:t>
                          </m:r>
                        </m:den>
                      </m:f>
                      <m:r>
                        <a:rPr lang="en-CA" b="0" i="1" smtClean="0">
                          <a:latin typeface="Cambria Math" panose="02040503050406030204" pitchFamily="18" charset="0"/>
                        </a:rPr>
                        <m:t>=50%</m:t>
                      </m:r>
                    </m:oMath>
                  </m:oMathPara>
                </a14:m>
                <a:endParaRPr lang="en-CA" dirty="0">
                  <a:latin typeface="Lucida Sans" panose="020B0602030504020204" pitchFamily="34" charset="0"/>
                </a:endParaRPr>
              </a:p>
              <a:p>
                <a:pPr marL="342900" indent="-342900">
                  <a:buAutoNum type="alphaLcParenR"/>
                </a:pPr>
                <a:r>
                  <a:rPr lang="en-CA" dirty="0">
                    <a:latin typeface="Lucida Sans" panose="020B0602030504020204" pitchFamily="34" charset="0"/>
                  </a:rPr>
                  <a:t>Mass Fraction: 100% liquid so only have one phase present covering all of the mass </a:t>
                </a:r>
              </a:p>
            </p:txBody>
          </p:sp>
        </mc:Choice>
        <mc:Fallback xmlns="">
          <p:sp>
            <p:nvSpPr>
              <p:cNvPr id="7" name="TextBox 6">
                <a:extLst>
                  <a:ext uri="{FF2B5EF4-FFF2-40B4-BE49-F238E27FC236}">
                    <a16:creationId xmlns:a16="http://schemas.microsoft.com/office/drawing/2014/main" id="{899D4120-F188-7FEE-5B0F-786A0FD25820}"/>
                  </a:ext>
                </a:extLst>
              </p:cNvPr>
              <p:cNvSpPr txBox="1">
                <a:spLocks noRot="1" noChangeAspect="1" noMove="1" noResize="1" noEditPoints="1" noAdjustHandles="1" noChangeArrowheads="1" noChangeShapeType="1" noTextEdit="1"/>
              </p:cNvSpPr>
              <p:nvPr/>
            </p:nvSpPr>
            <p:spPr>
              <a:xfrm>
                <a:off x="5791256" y="1248447"/>
                <a:ext cx="5333943" cy="3388300"/>
              </a:xfrm>
              <a:prstGeom prst="rect">
                <a:avLst/>
              </a:prstGeom>
              <a:blipFill>
                <a:blip r:embed="rId4"/>
                <a:stretch>
                  <a:fillRect l="-800" t="-899" r="-571" b="-1978"/>
                </a:stretch>
              </a:blipFill>
            </p:spPr>
            <p:txBody>
              <a:bodyPr/>
              <a:lstStyle/>
              <a:p>
                <a:r>
                  <a:rPr lang="en-CA">
                    <a:noFill/>
                  </a:rPr>
                  <a:t> </a:t>
                </a:r>
              </a:p>
            </p:txBody>
          </p:sp>
        </mc:Fallback>
      </mc:AlternateContent>
      <p:sp>
        <p:nvSpPr>
          <p:cNvPr id="8" name="Oval 7">
            <a:extLst>
              <a:ext uri="{FF2B5EF4-FFF2-40B4-BE49-F238E27FC236}">
                <a16:creationId xmlns:a16="http://schemas.microsoft.com/office/drawing/2014/main" id="{9DC1D1B5-A096-6053-3E72-604910C8CD4A}"/>
              </a:ext>
            </a:extLst>
          </p:cNvPr>
          <p:cNvSpPr/>
          <p:nvPr/>
        </p:nvSpPr>
        <p:spPr>
          <a:xfrm>
            <a:off x="3908956" y="2572030"/>
            <a:ext cx="118997" cy="1189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4" name="Straight Connector 13">
            <a:extLst>
              <a:ext uri="{FF2B5EF4-FFF2-40B4-BE49-F238E27FC236}">
                <a16:creationId xmlns:a16="http://schemas.microsoft.com/office/drawing/2014/main" id="{0F696433-D853-7EC4-8FC6-24AA3BF0E129}"/>
              </a:ext>
            </a:extLst>
          </p:cNvPr>
          <p:cNvCxnSpPr>
            <a:stCxn id="8" idx="6"/>
          </p:cNvCxnSpPr>
          <p:nvPr/>
        </p:nvCxnSpPr>
        <p:spPr>
          <a:xfrm flipV="1">
            <a:off x="4027953" y="2631528"/>
            <a:ext cx="300207"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202BE80-8B4A-74F3-44E7-8CA800689EC1}"/>
              </a:ext>
            </a:extLst>
          </p:cNvPr>
          <p:cNvCxnSpPr>
            <a:stCxn id="8" idx="2"/>
          </p:cNvCxnSpPr>
          <p:nvPr/>
        </p:nvCxnSpPr>
        <p:spPr>
          <a:xfrm flipH="1" flipV="1">
            <a:off x="3693795" y="2631528"/>
            <a:ext cx="215161"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B92FB50-B348-0468-84CD-C690FB2B46C8}"/>
              </a:ext>
            </a:extLst>
          </p:cNvPr>
          <p:cNvCxnSpPr/>
          <p:nvPr/>
        </p:nvCxnSpPr>
        <p:spPr>
          <a:xfrm>
            <a:off x="3693795" y="2631528"/>
            <a:ext cx="0" cy="1884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0AC6BA7-A87F-DB73-0B1A-1FADB45E8259}"/>
              </a:ext>
            </a:extLst>
          </p:cNvPr>
          <p:cNvCxnSpPr/>
          <p:nvPr/>
        </p:nvCxnSpPr>
        <p:spPr>
          <a:xfrm>
            <a:off x="4328160" y="2639104"/>
            <a:ext cx="0" cy="1884592"/>
          </a:xfrm>
          <a:prstGeom prst="line">
            <a:avLst/>
          </a:prstGeom>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7022F75C-9C70-6F64-B89E-75A15C78EA79}"/>
              </a:ext>
            </a:extLst>
          </p:cNvPr>
          <p:cNvSpPr/>
          <p:nvPr/>
        </p:nvSpPr>
        <p:spPr>
          <a:xfrm>
            <a:off x="2739028" y="2273326"/>
            <a:ext cx="118997" cy="11899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628166608"/>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2</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Overview</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Quiz</a:t>
            </a:r>
          </a:p>
        </p:txBody>
      </p:sp>
      <p:sp>
        <p:nvSpPr>
          <p:cNvPr id="5" name="TextBox 4">
            <a:extLst>
              <a:ext uri="{FF2B5EF4-FFF2-40B4-BE49-F238E27FC236}">
                <a16:creationId xmlns:a16="http://schemas.microsoft.com/office/drawing/2014/main" id="{592B3E89-E585-A073-9762-17F27026D293}"/>
              </a:ext>
            </a:extLst>
          </p:cNvPr>
          <p:cNvSpPr txBox="1"/>
          <p:nvPr/>
        </p:nvSpPr>
        <p:spPr>
          <a:xfrm>
            <a:off x="175363" y="2514362"/>
            <a:ext cx="7784928" cy="3093154"/>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What is a phase diagram?</a:t>
            </a:r>
          </a:p>
          <a:p>
            <a:pPr marL="800100" lvl="1"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Binary phase diagrams</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What are some key features</a:t>
            </a:r>
          </a:p>
          <a:p>
            <a:pPr marL="800100" lvl="1"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Liquidous, solidus, eutectic points</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Iron-Carbon Phase Diagram </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Lever-rule</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Problems</a:t>
            </a:r>
          </a:p>
          <a:p>
            <a:pPr marL="342900" indent="-342900">
              <a:spcBef>
                <a:spcPts val="600"/>
              </a:spcBef>
              <a:buClr>
                <a:srgbClr val="004C73"/>
              </a:buClr>
              <a:buFont typeface="Wingdings" panose="05000000000000000000" pitchFamily="2" charset="2"/>
              <a:buChar char="§"/>
            </a:pPr>
            <a:endParaRPr lang="en-CA" sz="2000" dirty="0">
              <a:latin typeface="Lucida Sans" panose="020B0602030504020204" pitchFamily="34" charset="0"/>
            </a:endParaRPr>
          </a:p>
        </p:txBody>
      </p:sp>
    </p:spTree>
    <p:extLst>
      <p:ext uri="{BB962C8B-B14F-4D97-AF65-F5344CB8AC3E}">
        <p14:creationId xmlns:p14="http://schemas.microsoft.com/office/powerpoint/2010/main" val="3016120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3</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What is a Phase Diagram</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Phase Diagrams</a:t>
            </a:r>
          </a:p>
        </p:txBody>
      </p:sp>
      <p:sp>
        <p:nvSpPr>
          <p:cNvPr id="5" name="TextBox 4">
            <a:extLst>
              <a:ext uri="{FF2B5EF4-FFF2-40B4-BE49-F238E27FC236}">
                <a16:creationId xmlns:a16="http://schemas.microsoft.com/office/drawing/2014/main" id="{592B3E89-E585-A073-9762-17F27026D293}"/>
              </a:ext>
            </a:extLst>
          </p:cNvPr>
          <p:cNvSpPr txBox="1"/>
          <p:nvPr/>
        </p:nvSpPr>
        <p:spPr>
          <a:xfrm>
            <a:off x="175363" y="1422432"/>
            <a:ext cx="5461349" cy="1554272"/>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In engineering often have mixtures of many materials to form alloys or compounds</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Different compositions of each of the constituents can lead to different results for appearance, strength etc.</a:t>
            </a:r>
          </a:p>
        </p:txBody>
      </p:sp>
      <p:sp>
        <p:nvSpPr>
          <p:cNvPr id="6" name="TextBox 5">
            <a:extLst>
              <a:ext uri="{FF2B5EF4-FFF2-40B4-BE49-F238E27FC236}">
                <a16:creationId xmlns:a16="http://schemas.microsoft.com/office/drawing/2014/main" id="{5A0E17A8-FD2F-0A49-3475-CC3CDF3580F0}"/>
              </a:ext>
            </a:extLst>
          </p:cNvPr>
          <p:cNvSpPr txBox="1"/>
          <p:nvPr/>
        </p:nvSpPr>
        <p:spPr>
          <a:xfrm>
            <a:off x="6096000" y="1422432"/>
            <a:ext cx="5461349" cy="4324261"/>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Phase diagrams help engineers understand what exactly they’re dealing with</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Phase diagrams can accommodate many materials, but are simplest in the form of a binary phase diagram – two different materials </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The x-axis left to right represents the </a:t>
            </a:r>
            <a:r>
              <a:rPr lang="en-CA" sz="2000" dirty="0" err="1">
                <a:latin typeface="Lucida Sans" panose="020B0602030504020204" pitchFamily="34" charset="0"/>
              </a:rPr>
              <a:t>wt</a:t>
            </a:r>
            <a:r>
              <a:rPr lang="en-CA" sz="2000" dirty="0">
                <a:latin typeface="Lucida Sans" panose="020B0602030504020204" pitchFamily="34" charset="0"/>
              </a:rPr>
              <a:t>% of the second material being added in greater quantity to the other material “A” in this case</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The y-axis represents temperature, the letters represent </a:t>
            </a:r>
            <a:r>
              <a:rPr lang="en-CA" sz="2000" b="1" dirty="0">
                <a:latin typeface="Lucida Sans" panose="020B0602030504020204" pitchFamily="34" charset="0"/>
              </a:rPr>
              <a:t>phases</a:t>
            </a:r>
            <a:endParaRPr lang="en-CA" sz="2000" dirty="0">
              <a:latin typeface="Lucida Sans" panose="020B0602030504020204" pitchFamily="34" charset="0"/>
            </a:endParaRPr>
          </a:p>
        </p:txBody>
      </p:sp>
      <p:pic>
        <p:nvPicPr>
          <p:cNvPr id="8" name="Recorded Sound">
            <a:hlinkClick r:id="" action="ppaction://media"/>
            <a:extLst>
              <a:ext uri="{FF2B5EF4-FFF2-40B4-BE49-F238E27FC236}">
                <a16:creationId xmlns:a16="http://schemas.microsoft.com/office/drawing/2014/main" id="{A2FD69C9-DE8E-2B39-5D39-7F9A1CE5531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703312" y="188491"/>
            <a:ext cx="487363" cy="487363"/>
          </a:xfrm>
          <a:prstGeom prst="rect">
            <a:avLst/>
          </a:prstGeom>
        </p:spPr>
      </p:pic>
      <p:pic>
        <p:nvPicPr>
          <p:cNvPr id="1028" name="Picture 4" descr="EngArc - L - Eutectic Binary Phase Diagram">
            <a:extLst>
              <a:ext uri="{FF2B5EF4-FFF2-40B4-BE49-F238E27FC236}">
                <a16:creationId xmlns:a16="http://schemas.microsoft.com/office/drawing/2014/main" id="{147C8B01-195A-F937-02D8-61885853FA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4651" y="2927640"/>
            <a:ext cx="4210041" cy="3206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4707490"/>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53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4</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Key Phase Diagram Features</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Phase Diagrams</a:t>
            </a:r>
          </a:p>
        </p:txBody>
      </p:sp>
      <p:sp>
        <p:nvSpPr>
          <p:cNvPr id="5" name="TextBox 4">
            <a:extLst>
              <a:ext uri="{FF2B5EF4-FFF2-40B4-BE49-F238E27FC236}">
                <a16:creationId xmlns:a16="http://schemas.microsoft.com/office/drawing/2014/main" id="{592B3E89-E585-A073-9762-17F27026D293}"/>
              </a:ext>
            </a:extLst>
          </p:cNvPr>
          <p:cNvSpPr txBox="1"/>
          <p:nvPr/>
        </p:nvSpPr>
        <p:spPr>
          <a:xfrm>
            <a:off x="175363" y="1422432"/>
            <a:ext cx="5461349" cy="923330"/>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Most phase diagrams have the same key features, typically represent characteristic phase transformations in compound</a:t>
            </a:r>
          </a:p>
        </p:txBody>
      </p:sp>
      <p:sp>
        <p:nvSpPr>
          <p:cNvPr id="6" name="TextBox 5">
            <a:extLst>
              <a:ext uri="{FF2B5EF4-FFF2-40B4-BE49-F238E27FC236}">
                <a16:creationId xmlns:a16="http://schemas.microsoft.com/office/drawing/2014/main" id="{5A0E17A8-FD2F-0A49-3475-CC3CDF3580F0}"/>
              </a:ext>
            </a:extLst>
          </p:cNvPr>
          <p:cNvSpPr txBox="1"/>
          <p:nvPr/>
        </p:nvSpPr>
        <p:spPr>
          <a:xfrm>
            <a:off x="6096000" y="1422432"/>
            <a:ext cx="5461349" cy="5016758"/>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Liquid -&gt; Liquid + Solid or Solid is the liquidous line </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Solid + Liquid -&gt; Solid is the solidus line</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Solid (single phase) -&gt; Solid (different phases) is the Solvus line</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TE is the eutectic temperature and represents the threshold between single and multiphase, the eutectic point marks the composition where one can go from liquid directly into a multiphase solid – called the eutectoid transformation</a:t>
            </a:r>
          </a:p>
          <a:p>
            <a:pPr marL="342900" indent="-342900">
              <a:spcBef>
                <a:spcPts val="600"/>
              </a:spcBef>
              <a:buClr>
                <a:srgbClr val="004C73"/>
              </a:buClr>
              <a:buFont typeface="Wingdings" panose="05000000000000000000" pitchFamily="2" charset="2"/>
              <a:buChar char="§"/>
            </a:pPr>
            <a:r>
              <a:rPr lang="en-CA" sz="2000" dirty="0">
                <a:latin typeface="Lucida Sans" panose="020B0602030504020204" pitchFamily="34" charset="0"/>
              </a:rPr>
              <a:t>Each phase has a distinct microstructure – different mechanical performance  </a:t>
            </a:r>
          </a:p>
        </p:txBody>
      </p:sp>
      <p:pic>
        <p:nvPicPr>
          <p:cNvPr id="9" name="Picture 8">
            <a:extLst>
              <a:ext uri="{FF2B5EF4-FFF2-40B4-BE49-F238E27FC236}">
                <a16:creationId xmlns:a16="http://schemas.microsoft.com/office/drawing/2014/main" id="{5AF192FA-9793-3497-55AA-9147A2C6758D}"/>
              </a:ext>
            </a:extLst>
          </p:cNvPr>
          <p:cNvPicPr>
            <a:picLocks noChangeAspect="1"/>
          </p:cNvPicPr>
          <p:nvPr/>
        </p:nvPicPr>
        <p:blipFill>
          <a:blip r:embed="rId7"/>
          <a:stretch>
            <a:fillRect/>
          </a:stretch>
        </p:blipFill>
        <p:spPr>
          <a:xfrm>
            <a:off x="634651" y="2930791"/>
            <a:ext cx="4823237" cy="3534383"/>
          </a:xfrm>
          <a:prstGeom prst="rect">
            <a:avLst/>
          </a:prstGeom>
        </p:spPr>
      </p:pic>
      <p:cxnSp>
        <p:nvCxnSpPr>
          <p:cNvPr id="14" name="Straight Connector 13">
            <a:extLst>
              <a:ext uri="{FF2B5EF4-FFF2-40B4-BE49-F238E27FC236}">
                <a16:creationId xmlns:a16="http://schemas.microsoft.com/office/drawing/2014/main" id="{AE9D6146-0F79-AE30-3699-29A52D425A13}"/>
              </a:ext>
            </a:extLst>
          </p:cNvPr>
          <p:cNvCxnSpPr>
            <a:cxnSpLocks/>
          </p:cNvCxnSpPr>
          <p:nvPr/>
        </p:nvCxnSpPr>
        <p:spPr>
          <a:xfrm>
            <a:off x="1141330" y="2981195"/>
            <a:ext cx="0" cy="306908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2014CDD-B2B4-351E-4616-D66997DDF354}"/>
              </a:ext>
            </a:extLst>
          </p:cNvPr>
          <p:cNvCxnSpPr>
            <a:cxnSpLocks/>
          </p:cNvCxnSpPr>
          <p:nvPr/>
        </p:nvCxnSpPr>
        <p:spPr>
          <a:xfrm>
            <a:off x="3343510" y="2981195"/>
            <a:ext cx="0" cy="306908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AC307AB-22BF-CE92-6600-865B0DF47D79}"/>
              </a:ext>
            </a:extLst>
          </p:cNvPr>
          <p:cNvCxnSpPr>
            <a:cxnSpLocks/>
          </p:cNvCxnSpPr>
          <p:nvPr/>
        </p:nvCxnSpPr>
        <p:spPr>
          <a:xfrm>
            <a:off x="4010260" y="2981195"/>
            <a:ext cx="0" cy="306908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401E4EA-4172-1375-5D3E-949225FFE346}"/>
              </a:ext>
            </a:extLst>
          </p:cNvPr>
          <p:cNvCxnSpPr>
            <a:cxnSpLocks/>
          </p:cNvCxnSpPr>
          <p:nvPr/>
        </p:nvCxnSpPr>
        <p:spPr>
          <a:xfrm>
            <a:off x="4878940" y="2981195"/>
            <a:ext cx="0" cy="306908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BB93FA81-FA6A-A90C-E353-1E78E5D5E71B}"/>
              </a:ext>
            </a:extLst>
          </p:cNvPr>
          <p:cNvSpPr txBox="1"/>
          <p:nvPr/>
        </p:nvSpPr>
        <p:spPr>
          <a:xfrm>
            <a:off x="1074420" y="2632845"/>
            <a:ext cx="224790" cy="369332"/>
          </a:xfrm>
          <a:prstGeom prst="rect">
            <a:avLst/>
          </a:prstGeom>
          <a:noFill/>
        </p:spPr>
        <p:txBody>
          <a:bodyPr wrap="square" rtlCol="0">
            <a:spAutoFit/>
          </a:bodyPr>
          <a:lstStyle/>
          <a:p>
            <a:r>
              <a:rPr lang="en-CA" dirty="0"/>
              <a:t>1</a:t>
            </a:r>
          </a:p>
        </p:txBody>
      </p:sp>
      <p:sp>
        <p:nvSpPr>
          <p:cNvPr id="25" name="TextBox 24">
            <a:extLst>
              <a:ext uri="{FF2B5EF4-FFF2-40B4-BE49-F238E27FC236}">
                <a16:creationId xmlns:a16="http://schemas.microsoft.com/office/drawing/2014/main" id="{2FA29710-629F-0AB1-FB75-2CA5C12AEF8F}"/>
              </a:ext>
            </a:extLst>
          </p:cNvPr>
          <p:cNvSpPr txBox="1"/>
          <p:nvPr/>
        </p:nvSpPr>
        <p:spPr>
          <a:xfrm>
            <a:off x="3118720" y="2624480"/>
            <a:ext cx="224790" cy="369332"/>
          </a:xfrm>
          <a:prstGeom prst="rect">
            <a:avLst/>
          </a:prstGeom>
          <a:noFill/>
        </p:spPr>
        <p:txBody>
          <a:bodyPr wrap="square" rtlCol="0">
            <a:spAutoFit/>
          </a:bodyPr>
          <a:lstStyle/>
          <a:p>
            <a:r>
              <a:rPr lang="en-CA" dirty="0"/>
              <a:t>2</a:t>
            </a:r>
          </a:p>
        </p:txBody>
      </p:sp>
      <p:sp>
        <p:nvSpPr>
          <p:cNvPr id="26" name="TextBox 25">
            <a:extLst>
              <a:ext uri="{FF2B5EF4-FFF2-40B4-BE49-F238E27FC236}">
                <a16:creationId xmlns:a16="http://schemas.microsoft.com/office/drawing/2014/main" id="{EE073355-EBD4-C9F3-7891-81337AE4D251}"/>
              </a:ext>
            </a:extLst>
          </p:cNvPr>
          <p:cNvSpPr txBox="1"/>
          <p:nvPr/>
        </p:nvSpPr>
        <p:spPr>
          <a:xfrm>
            <a:off x="3787782" y="2624480"/>
            <a:ext cx="224790" cy="369332"/>
          </a:xfrm>
          <a:prstGeom prst="rect">
            <a:avLst/>
          </a:prstGeom>
          <a:noFill/>
        </p:spPr>
        <p:txBody>
          <a:bodyPr wrap="square" rtlCol="0">
            <a:spAutoFit/>
          </a:bodyPr>
          <a:lstStyle/>
          <a:p>
            <a:r>
              <a:rPr lang="en-CA" dirty="0"/>
              <a:t>3</a:t>
            </a:r>
          </a:p>
        </p:txBody>
      </p:sp>
      <p:sp>
        <p:nvSpPr>
          <p:cNvPr id="27" name="TextBox 26">
            <a:extLst>
              <a:ext uri="{FF2B5EF4-FFF2-40B4-BE49-F238E27FC236}">
                <a16:creationId xmlns:a16="http://schemas.microsoft.com/office/drawing/2014/main" id="{E2953CB4-0E13-3206-8D38-943FFC049A3B}"/>
              </a:ext>
            </a:extLst>
          </p:cNvPr>
          <p:cNvSpPr txBox="1"/>
          <p:nvPr/>
        </p:nvSpPr>
        <p:spPr>
          <a:xfrm>
            <a:off x="4651839" y="2627442"/>
            <a:ext cx="224790" cy="369332"/>
          </a:xfrm>
          <a:prstGeom prst="rect">
            <a:avLst/>
          </a:prstGeom>
          <a:noFill/>
        </p:spPr>
        <p:txBody>
          <a:bodyPr wrap="square" rtlCol="0">
            <a:spAutoFit/>
          </a:bodyPr>
          <a:lstStyle/>
          <a:p>
            <a:r>
              <a:rPr lang="en-CA" dirty="0"/>
              <a:t>4</a:t>
            </a:r>
          </a:p>
        </p:txBody>
      </p:sp>
      <p:pic>
        <p:nvPicPr>
          <p:cNvPr id="28" name="Recorded Sound">
            <a:hlinkClick r:id="" action="ppaction://media"/>
            <a:extLst>
              <a:ext uri="{FF2B5EF4-FFF2-40B4-BE49-F238E27FC236}">
                <a16:creationId xmlns:a16="http://schemas.microsoft.com/office/drawing/2014/main" id="{23E1F580-AF16-5FEC-DDA7-23F9F31469B4}"/>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164476" y="202776"/>
            <a:ext cx="487363" cy="487363"/>
          </a:xfrm>
          <a:prstGeom prst="rect">
            <a:avLst/>
          </a:prstGeom>
        </p:spPr>
      </p:pic>
      <p:pic>
        <p:nvPicPr>
          <p:cNvPr id="29" name="Recorded Sound">
            <a:hlinkClick r:id="" action="ppaction://media"/>
            <a:extLst>
              <a:ext uri="{FF2B5EF4-FFF2-40B4-BE49-F238E27FC236}">
                <a16:creationId xmlns:a16="http://schemas.microsoft.com/office/drawing/2014/main" id="{25740EA7-D1EF-7E20-DE92-543F91325B37}"/>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5144128" y="2493832"/>
            <a:ext cx="487363" cy="487363"/>
          </a:xfrm>
          <a:prstGeom prst="rect">
            <a:avLst/>
          </a:prstGeom>
        </p:spPr>
      </p:pic>
    </p:spTree>
    <p:extLst>
      <p:ext uri="{BB962C8B-B14F-4D97-AF65-F5344CB8AC3E}">
        <p14:creationId xmlns:p14="http://schemas.microsoft.com/office/powerpoint/2010/main" val="2740877892"/>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2882" fill="hold"/>
                                        <p:tgtEl>
                                          <p:spTgt spid="28"/>
                                        </p:tgtEl>
                                      </p:cBhvr>
                                    </p:cmd>
                                  </p:childTnLst>
                                </p:cTn>
                              </p:par>
                            </p:childTnLst>
                          </p:cTn>
                        </p:par>
                        <p:par>
                          <p:cTn id="7" fill="hold">
                            <p:stCondLst>
                              <p:cond delay="172882"/>
                            </p:stCondLst>
                            <p:childTnLst>
                              <p:par>
                                <p:cTn id="8" presetID="1" presetClass="mediacall" presetSubtype="0" fill="hold" nodeType="afterEffect">
                                  <p:stCondLst>
                                    <p:cond delay="0"/>
                                  </p:stCondLst>
                                  <p:childTnLst>
                                    <p:cmd type="call" cmd="playFrom(0.0)">
                                      <p:cBhvr>
                                        <p:cTn id="9" dur="180846"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8"/>
                </p:tgtEl>
              </p:cMediaNode>
            </p:audio>
            <p:audio>
              <p:cMediaNode vol="80000">
                <p:cTn id="11" fill="hold" display="0">
                  <p:stCondLst>
                    <p:cond delay="indefinite"/>
                  </p:stCondLst>
                  <p:endCondLst>
                    <p:cond evt="onStopAudio" delay="0">
                      <p:tgtEl>
                        <p:sldTgt/>
                      </p:tgtEl>
                    </p:cond>
                  </p:endCondLst>
                </p:cTn>
                <p:tgtEl>
                  <p:spTgt spid="2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5</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Iron Carbon Phase Diagram </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Phase Diagrams</a:t>
            </a:r>
          </a:p>
        </p:txBody>
      </p:sp>
      <p:sp>
        <p:nvSpPr>
          <p:cNvPr id="5" name="TextBox 4">
            <a:extLst>
              <a:ext uri="{FF2B5EF4-FFF2-40B4-BE49-F238E27FC236}">
                <a16:creationId xmlns:a16="http://schemas.microsoft.com/office/drawing/2014/main" id="{592B3E89-E585-A073-9762-17F27026D293}"/>
              </a:ext>
            </a:extLst>
          </p:cNvPr>
          <p:cNvSpPr txBox="1"/>
          <p:nvPr/>
        </p:nvSpPr>
        <p:spPr>
          <a:xfrm>
            <a:off x="175363" y="1422432"/>
            <a:ext cx="5461349" cy="5186035"/>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Steel is one of the most important materials engineers use (1878 million tonnes of steel is produced each year)</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Steel is a broad term regarding carbon steel compounds but the actual concentration of carbon as well as the thermal treatment can change the performance of steel significantly</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Iron carbon system expands the sample principles that govern binary diagrams</a:t>
            </a:r>
          </a:p>
          <a:p>
            <a:pPr marL="800100" lvl="1" indent="-342900">
              <a:spcBef>
                <a:spcPts val="600"/>
              </a:spcBef>
              <a:buClr>
                <a:srgbClr val="004C73"/>
              </a:buClr>
              <a:buFont typeface="Wingdings" panose="05000000000000000000" pitchFamily="2" charset="2"/>
              <a:buChar char="§"/>
            </a:pPr>
            <a:r>
              <a:rPr lang="en-CA" dirty="0">
                <a:latin typeface="Lucida Sans" panose="020B0602030504020204" pitchFamily="34" charset="0"/>
              </a:rPr>
              <a:t>Just more solid-solid phase transformations (solvus lines)</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Each phase has its own microstructure, key here is the left side, the austinite ferrite transformations are very important to the steel industry </a:t>
            </a:r>
          </a:p>
          <a:p>
            <a:pPr marL="342900" indent="-342900">
              <a:spcBef>
                <a:spcPts val="600"/>
              </a:spcBef>
              <a:buClr>
                <a:srgbClr val="004C73"/>
              </a:buClr>
              <a:buFont typeface="Wingdings" panose="05000000000000000000" pitchFamily="2" charset="2"/>
              <a:buChar char="§"/>
            </a:pPr>
            <a:endParaRPr lang="en-CA" dirty="0">
              <a:latin typeface="Lucida Sans" panose="020B0602030504020204" pitchFamily="34" charset="0"/>
            </a:endParaRPr>
          </a:p>
        </p:txBody>
      </p:sp>
      <p:pic>
        <p:nvPicPr>
          <p:cNvPr id="2050" name="Picture 2" descr="The Iron Carbon Phase Diagram">
            <a:extLst>
              <a:ext uri="{FF2B5EF4-FFF2-40B4-BE49-F238E27FC236}">
                <a16:creationId xmlns:a16="http://schemas.microsoft.com/office/drawing/2014/main" id="{652591D2-B79B-4991-A855-3BFEBCF4505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636712" y="1422432"/>
            <a:ext cx="6552826" cy="4914619"/>
          </a:xfrm>
          <a:prstGeom prst="rect">
            <a:avLst/>
          </a:prstGeom>
          <a:noFill/>
          <a:extLst>
            <a:ext uri="{909E8E84-426E-40DD-AFC4-6F175D3DCCD1}">
              <a14:hiddenFill xmlns:a14="http://schemas.microsoft.com/office/drawing/2010/main">
                <a:solidFill>
                  <a:srgbClr val="FFFFFF"/>
                </a:solidFill>
              </a14:hiddenFill>
            </a:ext>
          </a:extLst>
        </p:spPr>
      </p:pic>
      <p:pic>
        <p:nvPicPr>
          <p:cNvPr id="8" name="Recorded Sound">
            <a:hlinkClick r:id="" action="ppaction://media"/>
            <a:extLst>
              <a:ext uri="{FF2B5EF4-FFF2-40B4-BE49-F238E27FC236}">
                <a16:creationId xmlns:a16="http://schemas.microsoft.com/office/drawing/2014/main" id="{A579C8D0-B291-3067-AF06-632408222020}"/>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3972621" y="202776"/>
            <a:ext cx="487363" cy="487363"/>
          </a:xfrm>
          <a:prstGeom prst="rect">
            <a:avLst/>
          </a:prstGeom>
        </p:spPr>
      </p:pic>
      <p:pic>
        <p:nvPicPr>
          <p:cNvPr id="13" name="Recorded Sound">
            <a:hlinkClick r:id="" action="ppaction://media"/>
            <a:extLst>
              <a:ext uri="{FF2B5EF4-FFF2-40B4-BE49-F238E27FC236}">
                <a16:creationId xmlns:a16="http://schemas.microsoft.com/office/drawing/2014/main" id="{F28BFEB5-CD05-E36F-CC41-F2DD1E34EA44}"/>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4457070" y="202775"/>
            <a:ext cx="487363" cy="487363"/>
          </a:xfrm>
          <a:prstGeom prst="rect">
            <a:avLst/>
          </a:prstGeom>
        </p:spPr>
      </p:pic>
      <p:pic>
        <p:nvPicPr>
          <p:cNvPr id="6" name="Recorded Sound">
            <a:hlinkClick r:id="" action="ppaction://media"/>
            <a:extLst>
              <a:ext uri="{FF2B5EF4-FFF2-40B4-BE49-F238E27FC236}">
                <a16:creationId xmlns:a16="http://schemas.microsoft.com/office/drawing/2014/main" id="{63DBA9D4-32A3-9FF7-66D5-008912106045}"/>
              </a:ext>
            </a:extLst>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4938604" y="189344"/>
            <a:ext cx="487363" cy="487363"/>
          </a:xfrm>
          <a:prstGeom prst="rect">
            <a:avLst/>
          </a:prstGeom>
        </p:spPr>
      </p:pic>
      <p:pic>
        <p:nvPicPr>
          <p:cNvPr id="7" name="Recorded Sound">
            <a:hlinkClick r:id="" action="ppaction://media"/>
            <a:extLst>
              <a:ext uri="{FF2B5EF4-FFF2-40B4-BE49-F238E27FC236}">
                <a16:creationId xmlns:a16="http://schemas.microsoft.com/office/drawing/2014/main" id="{9C0ECFAC-8522-C786-1477-C580B4FE775C}"/>
              </a:ext>
            </a:extLst>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5428882" y="202774"/>
            <a:ext cx="487363" cy="487363"/>
          </a:xfrm>
          <a:prstGeom prst="rect">
            <a:avLst/>
          </a:prstGeom>
        </p:spPr>
      </p:pic>
    </p:spTree>
    <p:extLst>
      <p:ext uri="{BB962C8B-B14F-4D97-AF65-F5344CB8AC3E}">
        <p14:creationId xmlns:p14="http://schemas.microsoft.com/office/powerpoint/2010/main" val="2081583661"/>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154" fill="hold"/>
                                        <p:tgtEl>
                                          <p:spTgt spid="8"/>
                                        </p:tgtEl>
                                      </p:cBhvr>
                                    </p:cmd>
                                  </p:childTnLst>
                                </p:cTn>
                              </p:par>
                            </p:childTnLst>
                          </p:cTn>
                        </p:par>
                        <p:par>
                          <p:cTn id="7" fill="hold">
                            <p:stCondLst>
                              <p:cond delay="57154"/>
                            </p:stCondLst>
                            <p:childTnLst>
                              <p:par>
                                <p:cTn id="8" presetID="1" presetClass="mediacall" presetSubtype="0" fill="hold" nodeType="afterEffect">
                                  <p:stCondLst>
                                    <p:cond delay="0"/>
                                  </p:stCondLst>
                                  <p:childTnLst>
                                    <p:cmd type="call" cmd="playFrom(0.0)">
                                      <p:cBhvr>
                                        <p:cTn id="9" dur="37579" fill="hold"/>
                                        <p:tgtEl>
                                          <p:spTgt spid="13"/>
                                        </p:tgtEl>
                                      </p:cBhvr>
                                    </p:cmd>
                                  </p:childTnLst>
                                </p:cTn>
                              </p:par>
                            </p:childTnLst>
                          </p:cTn>
                        </p:par>
                        <p:par>
                          <p:cTn id="10" fill="hold">
                            <p:stCondLst>
                              <p:cond delay="94733"/>
                            </p:stCondLst>
                            <p:childTnLst>
                              <p:par>
                                <p:cTn id="11" presetID="1" presetClass="mediacall" presetSubtype="0" fill="hold" nodeType="afterEffect">
                                  <p:stCondLst>
                                    <p:cond delay="0"/>
                                  </p:stCondLst>
                                  <p:childTnLst>
                                    <p:cmd type="call" cmd="playFrom(0.0)">
                                      <p:cBhvr>
                                        <p:cTn id="12" dur="52695" fill="hold"/>
                                        <p:tgtEl>
                                          <p:spTgt spid="6"/>
                                        </p:tgtEl>
                                      </p:cBhvr>
                                    </p:cmd>
                                  </p:childTnLst>
                                </p:cTn>
                              </p:par>
                            </p:childTnLst>
                          </p:cTn>
                        </p:par>
                        <p:par>
                          <p:cTn id="13" fill="hold">
                            <p:stCondLst>
                              <p:cond delay="147428"/>
                            </p:stCondLst>
                            <p:childTnLst>
                              <p:par>
                                <p:cTn id="14" presetID="1" presetClass="mediacall" presetSubtype="0" fill="hold" nodeType="afterEffect">
                                  <p:stCondLst>
                                    <p:cond delay="0"/>
                                  </p:stCondLst>
                                  <p:childTnLst>
                                    <p:cmd type="call" cmd="playFrom(0.0)">
                                      <p:cBhvr>
                                        <p:cTn id="15" dur="17710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8"/>
                </p:tgtEl>
              </p:cMediaNode>
            </p:audio>
            <p:audio>
              <p:cMediaNode vol="80000">
                <p:cTn id="17" fill="hold" display="0">
                  <p:stCondLst>
                    <p:cond delay="indefinite"/>
                  </p:stCondLst>
                  <p:endCondLst>
                    <p:cond evt="onStopAudio" delay="0">
                      <p:tgtEl>
                        <p:sldTgt/>
                      </p:tgtEl>
                    </p:cond>
                  </p:endCondLst>
                </p:cTn>
                <p:tgtEl>
                  <p:spTgt spid="13"/>
                </p:tgtEl>
              </p:cMediaNode>
            </p:audio>
            <p:audio>
              <p:cMediaNode vol="80000">
                <p:cTn id="18" fill="hold" display="0">
                  <p:stCondLst>
                    <p:cond delay="indefinite"/>
                  </p:stCondLst>
                  <p:endCondLst>
                    <p:cond evt="onStopAudio" delay="0">
                      <p:tgtEl>
                        <p:sldTgt/>
                      </p:tgtEl>
                    </p:cond>
                  </p:endCondLst>
                </p:cTn>
                <p:tgtEl>
                  <p:spTgt spid="6"/>
                </p:tgtEl>
              </p:cMediaNode>
            </p:audio>
            <p:audio>
              <p:cMediaNode vol="80000">
                <p:cTn id="19"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6</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Lever Rule</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Phase Diagrams</a:t>
            </a:r>
          </a:p>
        </p:txBody>
      </p:sp>
      <p:sp>
        <p:nvSpPr>
          <p:cNvPr id="5" name="TextBox 4">
            <a:extLst>
              <a:ext uri="{FF2B5EF4-FFF2-40B4-BE49-F238E27FC236}">
                <a16:creationId xmlns:a16="http://schemas.microsoft.com/office/drawing/2014/main" id="{592B3E89-E585-A073-9762-17F27026D293}"/>
              </a:ext>
            </a:extLst>
          </p:cNvPr>
          <p:cNvSpPr txBox="1"/>
          <p:nvPr/>
        </p:nvSpPr>
        <p:spPr>
          <a:xfrm>
            <a:off x="175363" y="1422432"/>
            <a:ext cx="5461349" cy="2185214"/>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The lever rule can help us determine how much of each phase is present in a material when we have more than one phase present</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Apply this to many positions on a graph to determine our compositions</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Use a liquid mixture cooling to apply the lever rule</a:t>
            </a:r>
          </a:p>
        </p:txBody>
      </p:sp>
      <p:pic>
        <p:nvPicPr>
          <p:cNvPr id="9" name="Picture 2" descr="Schematic phase diagram for a binary system">
            <a:extLst>
              <a:ext uri="{FF2B5EF4-FFF2-40B4-BE49-F238E27FC236}">
                <a16:creationId xmlns:a16="http://schemas.microsoft.com/office/drawing/2014/main" id="{4752E1F8-C6BE-59F4-93C2-6E3B1523D5F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5127"/>
          <a:stretch/>
        </p:blipFill>
        <p:spPr bwMode="auto">
          <a:xfrm>
            <a:off x="886961" y="3622370"/>
            <a:ext cx="4038151" cy="2841481"/>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8C0D89C6-BC64-0163-E14C-9F0849A30969}"/>
              </a:ext>
            </a:extLst>
          </p:cNvPr>
          <p:cNvSpPr txBox="1"/>
          <p:nvPr/>
        </p:nvSpPr>
        <p:spPr>
          <a:xfrm>
            <a:off x="6006229" y="1422432"/>
            <a:ext cx="5461349" cy="2954655"/>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Red x’s denote positions of maximum solubility, for example on the left x, we can say that the max solubility of B in A, is ~10% at the eutectic temperature – meaning that you can form a compound of alpha phase without any beta phases present with up to 10 </a:t>
            </a:r>
            <a:r>
              <a:rPr lang="en-CA" sz="1600" dirty="0" err="1">
                <a:latin typeface="Lucida Sans" panose="020B0602030504020204" pitchFamily="34" charset="0"/>
              </a:rPr>
              <a:t>wt</a:t>
            </a:r>
            <a:r>
              <a:rPr lang="en-CA" sz="1600" dirty="0">
                <a:latin typeface="Lucida Sans" panose="020B0602030504020204" pitchFamily="34" charset="0"/>
              </a:rPr>
              <a:t>% B</a:t>
            </a:r>
          </a:p>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1: Pure liquid phase so we have 100% liquid</a:t>
            </a:r>
          </a:p>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2: Passed the liquidous line, start forming solid beta phase, draw a line from the point at which the beta phase starts forming at 96 </a:t>
            </a:r>
            <a:r>
              <a:rPr lang="en-CA" sz="1600" dirty="0" err="1">
                <a:latin typeface="Lucida Sans" panose="020B0602030504020204" pitchFamily="34" charset="0"/>
              </a:rPr>
              <a:t>wt</a:t>
            </a:r>
            <a:r>
              <a:rPr lang="en-CA" sz="1600" dirty="0">
                <a:latin typeface="Lucida Sans" panose="020B0602030504020204" pitchFamily="34" charset="0"/>
              </a:rPr>
              <a:t>% B, beta phase</a:t>
            </a:r>
          </a:p>
        </p:txBody>
      </p:sp>
      <p:grpSp>
        <p:nvGrpSpPr>
          <p:cNvPr id="17" name="Group 16">
            <a:extLst>
              <a:ext uri="{FF2B5EF4-FFF2-40B4-BE49-F238E27FC236}">
                <a16:creationId xmlns:a16="http://schemas.microsoft.com/office/drawing/2014/main" id="{8B444AC0-1AF7-D48C-F5D3-2F11DAEB2B66}"/>
              </a:ext>
            </a:extLst>
          </p:cNvPr>
          <p:cNvGrpSpPr/>
          <p:nvPr/>
        </p:nvGrpSpPr>
        <p:grpSpPr>
          <a:xfrm>
            <a:off x="1277759" y="5003413"/>
            <a:ext cx="124560" cy="126000"/>
            <a:chOff x="1014712" y="4759797"/>
            <a:chExt cx="124560" cy="126000"/>
          </a:xfrm>
        </p:grpSpPr>
        <mc:AlternateContent xmlns:mc="http://schemas.openxmlformats.org/markup-compatibility/2006" xmlns:p14="http://schemas.microsoft.com/office/powerpoint/2010/main">
          <mc:Choice Requires="p14">
            <p:contentPart p14:bwMode="auto" r:id="rId8">
              <p14:nvContentPartPr>
                <p14:cNvPr id="15" name="Ink 14">
                  <a:extLst>
                    <a:ext uri="{FF2B5EF4-FFF2-40B4-BE49-F238E27FC236}">
                      <a16:creationId xmlns:a16="http://schemas.microsoft.com/office/drawing/2014/main" id="{DDE69515-338B-4C57-D5C4-2ECEDE1A198D}"/>
                    </a:ext>
                  </a:extLst>
                </p14:cNvPr>
                <p14:cNvContentPartPr/>
                <p14:nvPr/>
              </p14:nvContentPartPr>
              <p14:xfrm>
                <a:off x="1014712" y="4821717"/>
                <a:ext cx="124560" cy="7200"/>
              </p14:xfrm>
            </p:contentPart>
          </mc:Choice>
          <mc:Fallback xmlns="">
            <p:pic>
              <p:nvPicPr>
                <p:cNvPr id="15" name="Ink 14">
                  <a:extLst>
                    <a:ext uri="{FF2B5EF4-FFF2-40B4-BE49-F238E27FC236}">
                      <a16:creationId xmlns:a16="http://schemas.microsoft.com/office/drawing/2014/main" id="{DDE69515-338B-4C57-D5C4-2ECEDE1A198D}"/>
                    </a:ext>
                  </a:extLst>
                </p:cNvPr>
                <p:cNvPicPr/>
                <p:nvPr/>
              </p:nvPicPr>
              <p:blipFill>
                <a:blip r:embed="rId9"/>
                <a:stretch>
                  <a:fillRect/>
                </a:stretch>
              </p:blipFill>
              <p:spPr>
                <a:xfrm>
                  <a:off x="1005712" y="4813077"/>
                  <a:ext cx="142200" cy="24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6" name="Ink 15">
                  <a:extLst>
                    <a:ext uri="{FF2B5EF4-FFF2-40B4-BE49-F238E27FC236}">
                      <a16:creationId xmlns:a16="http://schemas.microsoft.com/office/drawing/2014/main" id="{DD0F7D46-8645-E128-27B5-31ABD8679467}"/>
                    </a:ext>
                  </a:extLst>
                </p14:cNvPr>
                <p14:cNvContentPartPr/>
                <p14:nvPr/>
              </p14:nvContentPartPr>
              <p14:xfrm>
                <a:off x="1078072" y="4759797"/>
                <a:ext cx="18360" cy="126000"/>
              </p14:xfrm>
            </p:contentPart>
          </mc:Choice>
          <mc:Fallback xmlns="">
            <p:pic>
              <p:nvPicPr>
                <p:cNvPr id="16" name="Ink 15">
                  <a:extLst>
                    <a:ext uri="{FF2B5EF4-FFF2-40B4-BE49-F238E27FC236}">
                      <a16:creationId xmlns:a16="http://schemas.microsoft.com/office/drawing/2014/main" id="{DD0F7D46-8645-E128-27B5-31ABD8679467}"/>
                    </a:ext>
                  </a:extLst>
                </p:cNvPr>
                <p:cNvPicPr/>
                <p:nvPr/>
              </p:nvPicPr>
              <p:blipFill>
                <a:blip r:embed="rId11"/>
                <a:stretch>
                  <a:fillRect/>
                </a:stretch>
              </p:blipFill>
              <p:spPr>
                <a:xfrm>
                  <a:off x="1069432" y="4750797"/>
                  <a:ext cx="36000" cy="143640"/>
                </a:xfrm>
                <a:prstGeom prst="rect">
                  <a:avLst/>
                </a:prstGeom>
              </p:spPr>
            </p:pic>
          </mc:Fallback>
        </mc:AlternateContent>
      </p:grpSp>
      <p:grpSp>
        <p:nvGrpSpPr>
          <p:cNvPr id="21" name="Group 20">
            <a:extLst>
              <a:ext uri="{FF2B5EF4-FFF2-40B4-BE49-F238E27FC236}">
                <a16:creationId xmlns:a16="http://schemas.microsoft.com/office/drawing/2014/main" id="{EAAC4A29-9B98-10EA-9F9F-C368B997FBFA}"/>
              </a:ext>
            </a:extLst>
          </p:cNvPr>
          <p:cNvGrpSpPr/>
          <p:nvPr/>
        </p:nvGrpSpPr>
        <p:grpSpPr>
          <a:xfrm>
            <a:off x="4327546" y="5003413"/>
            <a:ext cx="134640" cy="155880"/>
            <a:chOff x="4590592" y="4734597"/>
            <a:chExt cx="134640" cy="155880"/>
          </a:xfrm>
        </p:grpSpPr>
        <mc:AlternateContent xmlns:mc="http://schemas.openxmlformats.org/markup-compatibility/2006" xmlns:p14="http://schemas.microsoft.com/office/powerpoint/2010/main">
          <mc:Choice Requires="p14">
            <p:contentPart p14:bwMode="auto" r:id="rId12">
              <p14:nvContentPartPr>
                <p14:cNvPr id="18" name="Ink 17">
                  <a:extLst>
                    <a:ext uri="{FF2B5EF4-FFF2-40B4-BE49-F238E27FC236}">
                      <a16:creationId xmlns:a16="http://schemas.microsoft.com/office/drawing/2014/main" id="{21579CFF-DC81-38C2-240D-5B2A7449BB8F}"/>
                    </a:ext>
                  </a:extLst>
                </p14:cNvPr>
                <p14:cNvContentPartPr/>
                <p14:nvPr/>
              </p14:nvContentPartPr>
              <p14:xfrm>
                <a:off x="4628392" y="4790757"/>
                <a:ext cx="96840" cy="91440"/>
              </p14:xfrm>
            </p:contentPart>
          </mc:Choice>
          <mc:Fallback xmlns="">
            <p:pic>
              <p:nvPicPr>
                <p:cNvPr id="18" name="Ink 17">
                  <a:extLst>
                    <a:ext uri="{FF2B5EF4-FFF2-40B4-BE49-F238E27FC236}">
                      <a16:creationId xmlns:a16="http://schemas.microsoft.com/office/drawing/2014/main" id="{21579CFF-DC81-38C2-240D-5B2A7449BB8F}"/>
                    </a:ext>
                  </a:extLst>
                </p:cNvPr>
                <p:cNvPicPr/>
                <p:nvPr/>
              </p:nvPicPr>
              <p:blipFill>
                <a:blip r:embed="rId13"/>
                <a:stretch>
                  <a:fillRect/>
                </a:stretch>
              </p:blipFill>
              <p:spPr>
                <a:xfrm>
                  <a:off x="4619392" y="4781757"/>
                  <a:ext cx="114480" cy="1090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9" name="Ink 18">
                  <a:extLst>
                    <a:ext uri="{FF2B5EF4-FFF2-40B4-BE49-F238E27FC236}">
                      <a16:creationId xmlns:a16="http://schemas.microsoft.com/office/drawing/2014/main" id="{2DC74DEB-E11D-3A4B-B51C-0783369CBB99}"/>
                    </a:ext>
                  </a:extLst>
                </p14:cNvPr>
                <p14:cNvContentPartPr/>
                <p14:nvPr/>
              </p14:nvContentPartPr>
              <p14:xfrm>
                <a:off x="4608952" y="4734597"/>
                <a:ext cx="44640" cy="155880"/>
              </p14:xfrm>
            </p:contentPart>
          </mc:Choice>
          <mc:Fallback xmlns="">
            <p:pic>
              <p:nvPicPr>
                <p:cNvPr id="19" name="Ink 18">
                  <a:extLst>
                    <a:ext uri="{FF2B5EF4-FFF2-40B4-BE49-F238E27FC236}">
                      <a16:creationId xmlns:a16="http://schemas.microsoft.com/office/drawing/2014/main" id="{2DC74DEB-E11D-3A4B-B51C-0783369CBB99}"/>
                    </a:ext>
                  </a:extLst>
                </p:cNvPr>
                <p:cNvPicPr/>
                <p:nvPr/>
              </p:nvPicPr>
              <p:blipFill>
                <a:blip r:embed="rId15"/>
                <a:stretch>
                  <a:fillRect/>
                </a:stretch>
              </p:blipFill>
              <p:spPr>
                <a:xfrm>
                  <a:off x="4599952" y="4725597"/>
                  <a:ext cx="622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0" name="Ink 19">
                  <a:extLst>
                    <a:ext uri="{FF2B5EF4-FFF2-40B4-BE49-F238E27FC236}">
                      <a16:creationId xmlns:a16="http://schemas.microsoft.com/office/drawing/2014/main" id="{CB6E2C84-F481-F5AF-BCC9-6A9B539B28DD}"/>
                    </a:ext>
                  </a:extLst>
                </p14:cNvPr>
                <p14:cNvContentPartPr/>
                <p14:nvPr/>
              </p14:nvContentPartPr>
              <p14:xfrm>
                <a:off x="4590592" y="4746837"/>
                <a:ext cx="126720" cy="98640"/>
              </p14:xfrm>
            </p:contentPart>
          </mc:Choice>
          <mc:Fallback xmlns="">
            <p:pic>
              <p:nvPicPr>
                <p:cNvPr id="20" name="Ink 19">
                  <a:extLst>
                    <a:ext uri="{FF2B5EF4-FFF2-40B4-BE49-F238E27FC236}">
                      <a16:creationId xmlns:a16="http://schemas.microsoft.com/office/drawing/2014/main" id="{CB6E2C84-F481-F5AF-BCC9-6A9B539B28DD}"/>
                    </a:ext>
                  </a:extLst>
                </p:cNvPr>
                <p:cNvPicPr/>
                <p:nvPr/>
              </p:nvPicPr>
              <p:blipFill>
                <a:blip r:embed="rId17"/>
                <a:stretch>
                  <a:fillRect/>
                </a:stretch>
              </p:blipFill>
              <p:spPr>
                <a:xfrm>
                  <a:off x="4581952" y="4738197"/>
                  <a:ext cx="144360" cy="116280"/>
                </a:xfrm>
                <a:prstGeom prst="rect">
                  <a:avLst/>
                </a:prstGeom>
              </p:spPr>
            </p:pic>
          </mc:Fallback>
        </mc:AlternateContent>
      </p:grpSp>
      <p:pic>
        <p:nvPicPr>
          <p:cNvPr id="1028" name="Picture 4" descr="Part of a phase diagram">
            <a:extLst>
              <a:ext uri="{FF2B5EF4-FFF2-40B4-BE49-F238E27FC236}">
                <a16:creationId xmlns:a16="http://schemas.microsoft.com/office/drawing/2014/main" id="{61E6CA62-156A-08CA-1807-70A8B747C13D}"/>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7849491" y="4262183"/>
            <a:ext cx="2869504" cy="2252775"/>
          </a:xfrm>
          <a:prstGeom prst="rect">
            <a:avLst/>
          </a:prstGeom>
          <a:noFill/>
          <a:extLst>
            <a:ext uri="{909E8E84-426E-40DD-AFC4-6F175D3DCCD1}">
              <a14:hiddenFill xmlns:a14="http://schemas.microsoft.com/office/drawing/2010/main">
                <a:solidFill>
                  <a:srgbClr val="FFFFFF"/>
                </a:solidFill>
              </a14:hiddenFill>
            </a:ext>
          </a:extLst>
        </p:spPr>
      </p:pic>
      <p:pic>
        <p:nvPicPr>
          <p:cNvPr id="23" name="Recorded Sound">
            <a:hlinkClick r:id="" action="ppaction://media"/>
            <a:extLst>
              <a:ext uri="{FF2B5EF4-FFF2-40B4-BE49-F238E27FC236}">
                <a16:creationId xmlns:a16="http://schemas.microsoft.com/office/drawing/2014/main" id="{8918A447-DC2A-9E95-C5F6-8D59C1DB7917}"/>
              </a:ext>
            </a:extLst>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1658112" y="202776"/>
            <a:ext cx="487363" cy="487363"/>
          </a:xfrm>
          <a:prstGeom prst="rect">
            <a:avLst/>
          </a:prstGeom>
        </p:spPr>
      </p:pic>
      <p:pic>
        <p:nvPicPr>
          <p:cNvPr id="24" name="Recorded Sound">
            <a:hlinkClick r:id="" action="ppaction://media"/>
            <a:extLst>
              <a:ext uri="{FF2B5EF4-FFF2-40B4-BE49-F238E27FC236}">
                <a16:creationId xmlns:a16="http://schemas.microsoft.com/office/drawing/2014/main" id="{22097912-83E4-5F36-1B55-BF502544F0F3}"/>
              </a:ext>
            </a:extLst>
          </p:cNvPr>
          <p:cNvPicPr>
            <a:picLocks noChangeAspect="1"/>
          </p:cNvPicPr>
          <p:nvPr>
            <a:audioFile r:link="rId4"/>
            <p:extLst>
              <p:ext uri="{DAA4B4D4-6D71-4841-9C94-3DE7FCFB9230}">
                <p14:media xmlns:p14="http://schemas.microsoft.com/office/powerpoint/2010/main" r:embed="rId3"/>
              </p:ext>
            </p:extLst>
          </p:nvPr>
        </p:nvPicPr>
        <p:blipFill>
          <a:blip r:embed="rId19"/>
          <a:stretch>
            <a:fillRect/>
          </a:stretch>
        </p:blipFill>
        <p:spPr>
          <a:xfrm>
            <a:off x="2151737" y="202776"/>
            <a:ext cx="487363" cy="487363"/>
          </a:xfrm>
          <a:prstGeom prst="rect">
            <a:avLst/>
          </a:prstGeom>
        </p:spPr>
      </p:pic>
    </p:spTree>
    <p:extLst>
      <p:ext uri="{BB962C8B-B14F-4D97-AF65-F5344CB8AC3E}">
        <p14:creationId xmlns:p14="http://schemas.microsoft.com/office/powerpoint/2010/main" val="3676354170"/>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68" fill="hold"/>
                                        <p:tgtEl>
                                          <p:spTgt spid="23"/>
                                        </p:tgtEl>
                                      </p:cBhvr>
                                    </p:cmd>
                                  </p:childTnLst>
                                </p:cTn>
                              </p:par>
                            </p:childTnLst>
                          </p:cTn>
                        </p:par>
                        <p:par>
                          <p:cTn id="7" fill="hold">
                            <p:stCondLst>
                              <p:cond delay="52068"/>
                            </p:stCondLst>
                            <p:childTnLst>
                              <p:par>
                                <p:cTn id="8" presetID="1" presetClass="mediacall" presetSubtype="0" fill="hold" nodeType="afterEffect">
                                  <p:stCondLst>
                                    <p:cond delay="0"/>
                                  </p:stCondLst>
                                  <p:childTnLst>
                                    <p:cmd type="call" cmd="playFrom(0.0)">
                                      <p:cBhvr>
                                        <p:cTn id="9" dur="120498"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3"/>
                </p:tgtEl>
              </p:cMediaNode>
            </p:audio>
            <p:audio>
              <p:cMediaNode vol="80000">
                <p:cTn id="11" fill="hold" display="0">
                  <p:stCondLst>
                    <p:cond delay="indefinite"/>
                  </p:stCondLst>
                  <p:endCondLst>
                    <p:cond evt="onStopAudio" delay="0">
                      <p:tgtEl>
                        <p:sldTgt/>
                      </p:tgtEl>
                    </p:cond>
                  </p:endCondLst>
                </p:cTn>
                <p:tgtEl>
                  <p:spTgt spid="2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7</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Lever Rule</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Phase Diagrams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592B3E89-E585-A073-9762-17F27026D293}"/>
                  </a:ext>
                </a:extLst>
              </p:cNvPr>
              <p:cNvSpPr txBox="1"/>
              <p:nvPr/>
            </p:nvSpPr>
            <p:spPr>
              <a:xfrm>
                <a:off x="175363" y="1422432"/>
                <a:ext cx="5461349" cy="2215991"/>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The lever rule can help us determine how much of each phase is present in a material when we have more than one phase present</a:t>
                </a:r>
              </a:p>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Apply this to many positions on a graph to determine our compositions</a:t>
                </a:r>
              </a:p>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Use a liquid mixture cooling to apply the lever rule, overall transformation: </a:t>
                </a:r>
                <a14:m>
                  <m:oMath xmlns:m="http://schemas.openxmlformats.org/officeDocument/2006/math">
                    <m:r>
                      <a:rPr lang="en-CA" sz="1600" b="0" i="1" smtClean="0">
                        <a:latin typeface="Cambria Math" panose="02040503050406030204" pitchFamily="18" charset="0"/>
                      </a:rPr>
                      <m:t>𝐿</m:t>
                    </m:r>
                    <m:r>
                      <a:rPr lang="en-CA" sz="1600" b="0" i="1" smtClean="0">
                        <a:latin typeface="Cambria Math" panose="02040503050406030204" pitchFamily="18" charset="0"/>
                      </a:rPr>
                      <m:t>→</m:t>
                    </m:r>
                    <m:r>
                      <a:rPr lang="en-CA" sz="1600" b="0" i="1" smtClean="0">
                        <a:latin typeface="Cambria Math" panose="02040503050406030204" pitchFamily="18" charset="0"/>
                      </a:rPr>
                      <m:t>𝛽</m:t>
                    </m:r>
                    <m:r>
                      <a:rPr lang="en-CA" sz="1600" b="0" i="1" smtClean="0">
                        <a:latin typeface="Cambria Math" panose="02040503050406030204" pitchFamily="18" charset="0"/>
                      </a:rPr>
                      <m:t>+</m:t>
                    </m:r>
                    <m:r>
                      <a:rPr lang="en-CA" sz="1600" b="0" i="1" smtClean="0">
                        <a:latin typeface="Cambria Math" panose="02040503050406030204" pitchFamily="18" charset="0"/>
                      </a:rPr>
                      <m:t>𝐿</m:t>
                    </m:r>
                    <m:r>
                      <a:rPr lang="en-CA" sz="1600" b="0" i="1" smtClean="0">
                        <a:latin typeface="Cambria Math" panose="02040503050406030204" pitchFamily="18" charset="0"/>
                      </a:rPr>
                      <m:t> →</m:t>
                    </m:r>
                    <m:r>
                      <a:rPr lang="en-CA" sz="1600" b="0" i="1" smtClean="0">
                        <a:latin typeface="Cambria Math" panose="02040503050406030204" pitchFamily="18" charset="0"/>
                      </a:rPr>
                      <m:t>𝛽</m:t>
                    </m:r>
                    <m:r>
                      <a:rPr lang="en-CA" sz="1600" b="0" i="1" smtClean="0">
                        <a:latin typeface="Cambria Math" panose="02040503050406030204" pitchFamily="18" charset="0"/>
                      </a:rPr>
                      <m:t>+</m:t>
                    </m:r>
                    <m:d>
                      <m:dPr>
                        <m:begChr m:val="["/>
                        <m:endChr m:val="]"/>
                        <m:ctrlPr>
                          <a:rPr lang="en-CA" sz="1600" b="0" i="1" smtClean="0">
                            <a:latin typeface="Cambria Math" panose="02040503050406030204" pitchFamily="18" charset="0"/>
                          </a:rPr>
                        </m:ctrlPr>
                      </m:dPr>
                      <m:e>
                        <m:r>
                          <a:rPr lang="en-CA" sz="1600" b="0" i="1" smtClean="0">
                            <a:latin typeface="Cambria Math" panose="02040503050406030204" pitchFamily="18" charset="0"/>
                          </a:rPr>
                          <m:t>𝛼</m:t>
                        </m:r>
                        <m:r>
                          <a:rPr lang="en-CA" sz="1600" b="0" i="1" smtClean="0">
                            <a:latin typeface="Cambria Math" panose="02040503050406030204" pitchFamily="18" charset="0"/>
                          </a:rPr>
                          <m:t>+</m:t>
                        </m:r>
                        <m:r>
                          <a:rPr lang="en-CA" sz="1600" b="0" i="1" smtClean="0">
                            <a:latin typeface="Cambria Math" panose="02040503050406030204" pitchFamily="18" charset="0"/>
                          </a:rPr>
                          <m:t>𝛽</m:t>
                        </m:r>
                      </m:e>
                    </m:d>
                    <m:r>
                      <a:rPr lang="en-CA" sz="1600" b="0" i="1" smtClean="0">
                        <a:latin typeface="Cambria Math" panose="02040503050406030204" pitchFamily="18" charset="0"/>
                      </a:rPr>
                      <m:t>→</m:t>
                    </m:r>
                    <m:r>
                      <a:rPr lang="en-CA" sz="1600" b="0" i="1" smtClean="0">
                        <a:latin typeface="Cambria Math" panose="02040503050406030204" pitchFamily="18" charset="0"/>
                      </a:rPr>
                      <m:t>𝛼</m:t>
                    </m:r>
                    <m:r>
                      <a:rPr lang="en-CA" sz="1600" b="0" i="1" smtClean="0">
                        <a:latin typeface="Cambria Math" panose="02040503050406030204" pitchFamily="18" charset="0"/>
                      </a:rPr>
                      <m:t>+</m:t>
                    </m:r>
                    <m:r>
                      <a:rPr lang="en-CA" sz="1600" b="0" i="1" smtClean="0">
                        <a:latin typeface="Cambria Math" panose="02040503050406030204" pitchFamily="18" charset="0"/>
                      </a:rPr>
                      <m:t>𝛽</m:t>
                    </m:r>
                  </m:oMath>
                </a14:m>
                <a:endParaRPr lang="en-CA" sz="1600" dirty="0">
                  <a:latin typeface="Lucida Sans" panose="020B0602030504020204" pitchFamily="34" charset="0"/>
                </a:endParaRPr>
              </a:p>
            </p:txBody>
          </p:sp>
        </mc:Choice>
        <mc:Fallback xmlns="">
          <p:sp>
            <p:nvSpPr>
              <p:cNvPr id="5" name="TextBox 4">
                <a:extLst>
                  <a:ext uri="{FF2B5EF4-FFF2-40B4-BE49-F238E27FC236}">
                    <a16:creationId xmlns:a16="http://schemas.microsoft.com/office/drawing/2014/main" id="{592B3E89-E585-A073-9762-17F27026D293}"/>
                  </a:ext>
                </a:extLst>
              </p:cNvPr>
              <p:cNvSpPr txBox="1">
                <a:spLocks noRot="1" noChangeAspect="1" noMove="1" noResize="1" noEditPoints="1" noAdjustHandles="1" noChangeArrowheads="1" noChangeShapeType="1" noTextEdit="1"/>
              </p:cNvSpPr>
              <p:nvPr/>
            </p:nvSpPr>
            <p:spPr>
              <a:xfrm>
                <a:off x="175363" y="1422432"/>
                <a:ext cx="5461349" cy="2215991"/>
              </a:xfrm>
              <a:prstGeom prst="rect">
                <a:avLst/>
              </a:prstGeom>
              <a:blipFill>
                <a:blip r:embed="rId5"/>
                <a:stretch>
                  <a:fillRect l="-446" t="-824" b="-1099"/>
                </a:stretch>
              </a:blipFill>
            </p:spPr>
            <p:txBody>
              <a:bodyPr/>
              <a:lstStyle/>
              <a:p>
                <a:r>
                  <a:rPr lang="en-CA">
                    <a:noFill/>
                  </a:rPr>
                  <a:t> </a:t>
                </a:r>
              </a:p>
            </p:txBody>
          </p:sp>
        </mc:Fallback>
      </mc:AlternateContent>
      <p:pic>
        <p:nvPicPr>
          <p:cNvPr id="9" name="Picture 2" descr="Schematic phase diagram for a binary system">
            <a:extLst>
              <a:ext uri="{FF2B5EF4-FFF2-40B4-BE49-F238E27FC236}">
                <a16:creationId xmlns:a16="http://schemas.microsoft.com/office/drawing/2014/main" id="{4752E1F8-C6BE-59F4-93C2-6E3B1523D5F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8468"/>
          <a:stretch/>
        </p:blipFill>
        <p:spPr bwMode="auto">
          <a:xfrm>
            <a:off x="886961" y="3751544"/>
            <a:ext cx="4038151" cy="274143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8C0D89C6-BC64-0163-E14C-9F0849A30969}"/>
              </a:ext>
            </a:extLst>
          </p:cNvPr>
          <p:cNvSpPr txBox="1"/>
          <p:nvPr/>
        </p:nvSpPr>
        <p:spPr>
          <a:xfrm>
            <a:off x="6006229" y="1422432"/>
            <a:ext cx="5461349" cy="584775"/>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3: Now need to use the lever rule to determine the phases present, have L and beta</a:t>
            </a:r>
          </a:p>
        </p:txBody>
      </p:sp>
      <p:grpSp>
        <p:nvGrpSpPr>
          <p:cNvPr id="17" name="Group 16">
            <a:extLst>
              <a:ext uri="{FF2B5EF4-FFF2-40B4-BE49-F238E27FC236}">
                <a16:creationId xmlns:a16="http://schemas.microsoft.com/office/drawing/2014/main" id="{8B444AC0-1AF7-D48C-F5D3-2F11DAEB2B66}"/>
              </a:ext>
            </a:extLst>
          </p:cNvPr>
          <p:cNvGrpSpPr/>
          <p:nvPr/>
        </p:nvGrpSpPr>
        <p:grpSpPr>
          <a:xfrm>
            <a:off x="1277759" y="5003413"/>
            <a:ext cx="124560" cy="126000"/>
            <a:chOff x="1014712" y="4759797"/>
            <a:chExt cx="124560" cy="126000"/>
          </a:xfrm>
        </p:grpSpPr>
        <mc:AlternateContent xmlns:mc="http://schemas.openxmlformats.org/markup-compatibility/2006" xmlns:p14="http://schemas.microsoft.com/office/powerpoint/2010/main">
          <mc:Choice Requires="p14">
            <p:contentPart p14:bwMode="auto" r:id="rId7">
              <p14:nvContentPartPr>
                <p14:cNvPr id="15" name="Ink 14">
                  <a:extLst>
                    <a:ext uri="{FF2B5EF4-FFF2-40B4-BE49-F238E27FC236}">
                      <a16:creationId xmlns:a16="http://schemas.microsoft.com/office/drawing/2014/main" id="{DDE69515-338B-4C57-D5C4-2ECEDE1A198D}"/>
                    </a:ext>
                  </a:extLst>
                </p14:cNvPr>
                <p14:cNvContentPartPr/>
                <p14:nvPr/>
              </p14:nvContentPartPr>
              <p14:xfrm>
                <a:off x="1014712" y="4821717"/>
                <a:ext cx="124560" cy="7200"/>
              </p14:xfrm>
            </p:contentPart>
          </mc:Choice>
          <mc:Fallback xmlns="">
            <p:pic>
              <p:nvPicPr>
                <p:cNvPr id="15" name="Ink 14">
                  <a:extLst>
                    <a:ext uri="{FF2B5EF4-FFF2-40B4-BE49-F238E27FC236}">
                      <a16:creationId xmlns:a16="http://schemas.microsoft.com/office/drawing/2014/main" id="{DDE69515-338B-4C57-D5C4-2ECEDE1A198D}"/>
                    </a:ext>
                  </a:extLst>
                </p:cNvPr>
                <p:cNvPicPr/>
                <p:nvPr/>
              </p:nvPicPr>
              <p:blipFill>
                <a:blip r:embed="rId8"/>
                <a:stretch>
                  <a:fillRect/>
                </a:stretch>
              </p:blipFill>
              <p:spPr>
                <a:xfrm>
                  <a:off x="1005712" y="4813077"/>
                  <a:ext cx="142200" cy="248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6" name="Ink 15">
                  <a:extLst>
                    <a:ext uri="{FF2B5EF4-FFF2-40B4-BE49-F238E27FC236}">
                      <a16:creationId xmlns:a16="http://schemas.microsoft.com/office/drawing/2014/main" id="{DD0F7D46-8645-E128-27B5-31ABD8679467}"/>
                    </a:ext>
                  </a:extLst>
                </p14:cNvPr>
                <p14:cNvContentPartPr/>
                <p14:nvPr/>
              </p14:nvContentPartPr>
              <p14:xfrm>
                <a:off x="1078072" y="4759797"/>
                <a:ext cx="18360" cy="126000"/>
              </p14:xfrm>
            </p:contentPart>
          </mc:Choice>
          <mc:Fallback xmlns="">
            <p:pic>
              <p:nvPicPr>
                <p:cNvPr id="16" name="Ink 15">
                  <a:extLst>
                    <a:ext uri="{FF2B5EF4-FFF2-40B4-BE49-F238E27FC236}">
                      <a16:creationId xmlns:a16="http://schemas.microsoft.com/office/drawing/2014/main" id="{DD0F7D46-8645-E128-27B5-31ABD8679467}"/>
                    </a:ext>
                  </a:extLst>
                </p:cNvPr>
                <p:cNvPicPr/>
                <p:nvPr/>
              </p:nvPicPr>
              <p:blipFill>
                <a:blip r:embed="rId10"/>
                <a:stretch>
                  <a:fillRect/>
                </a:stretch>
              </p:blipFill>
              <p:spPr>
                <a:xfrm>
                  <a:off x="1069432" y="4750797"/>
                  <a:ext cx="36000" cy="143640"/>
                </a:xfrm>
                <a:prstGeom prst="rect">
                  <a:avLst/>
                </a:prstGeom>
              </p:spPr>
            </p:pic>
          </mc:Fallback>
        </mc:AlternateContent>
      </p:grpSp>
      <p:grpSp>
        <p:nvGrpSpPr>
          <p:cNvPr id="21" name="Group 20">
            <a:extLst>
              <a:ext uri="{FF2B5EF4-FFF2-40B4-BE49-F238E27FC236}">
                <a16:creationId xmlns:a16="http://schemas.microsoft.com/office/drawing/2014/main" id="{EAAC4A29-9B98-10EA-9F9F-C368B997FBFA}"/>
              </a:ext>
            </a:extLst>
          </p:cNvPr>
          <p:cNvGrpSpPr/>
          <p:nvPr/>
        </p:nvGrpSpPr>
        <p:grpSpPr>
          <a:xfrm>
            <a:off x="4327546" y="5003413"/>
            <a:ext cx="134640" cy="155880"/>
            <a:chOff x="4590592" y="4734597"/>
            <a:chExt cx="134640" cy="155880"/>
          </a:xfrm>
        </p:grpSpPr>
        <mc:AlternateContent xmlns:mc="http://schemas.openxmlformats.org/markup-compatibility/2006" xmlns:p14="http://schemas.microsoft.com/office/powerpoint/2010/main">
          <mc:Choice Requires="p14">
            <p:contentPart p14:bwMode="auto" r:id="rId11">
              <p14:nvContentPartPr>
                <p14:cNvPr id="18" name="Ink 17">
                  <a:extLst>
                    <a:ext uri="{FF2B5EF4-FFF2-40B4-BE49-F238E27FC236}">
                      <a16:creationId xmlns:a16="http://schemas.microsoft.com/office/drawing/2014/main" id="{21579CFF-DC81-38C2-240D-5B2A7449BB8F}"/>
                    </a:ext>
                  </a:extLst>
                </p14:cNvPr>
                <p14:cNvContentPartPr/>
                <p14:nvPr/>
              </p14:nvContentPartPr>
              <p14:xfrm>
                <a:off x="4628392" y="4790757"/>
                <a:ext cx="96840" cy="91440"/>
              </p14:xfrm>
            </p:contentPart>
          </mc:Choice>
          <mc:Fallback xmlns="">
            <p:pic>
              <p:nvPicPr>
                <p:cNvPr id="18" name="Ink 17">
                  <a:extLst>
                    <a:ext uri="{FF2B5EF4-FFF2-40B4-BE49-F238E27FC236}">
                      <a16:creationId xmlns:a16="http://schemas.microsoft.com/office/drawing/2014/main" id="{21579CFF-DC81-38C2-240D-5B2A7449BB8F}"/>
                    </a:ext>
                  </a:extLst>
                </p:cNvPr>
                <p:cNvPicPr/>
                <p:nvPr/>
              </p:nvPicPr>
              <p:blipFill>
                <a:blip r:embed="rId12"/>
                <a:stretch>
                  <a:fillRect/>
                </a:stretch>
              </p:blipFill>
              <p:spPr>
                <a:xfrm>
                  <a:off x="4619392" y="4781757"/>
                  <a:ext cx="114480" cy="1090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9" name="Ink 18">
                  <a:extLst>
                    <a:ext uri="{FF2B5EF4-FFF2-40B4-BE49-F238E27FC236}">
                      <a16:creationId xmlns:a16="http://schemas.microsoft.com/office/drawing/2014/main" id="{2DC74DEB-E11D-3A4B-B51C-0783369CBB99}"/>
                    </a:ext>
                  </a:extLst>
                </p14:cNvPr>
                <p14:cNvContentPartPr/>
                <p14:nvPr/>
              </p14:nvContentPartPr>
              <p14:xfrm>
                <a:off x="4608952" y="4734597"/>
                <a:ext cx="44640" cy="155880"/>
              </p14:xfrm>
            </p:contentPart>
          </mc:Choice>
          <mc:Fallback xmlns="">
            <p:pic>
              <p:nvPicPr>
                <p:cNvPr id="19" name="Ink 18">
                  <a:extLst>
                    <a:ext uri="{FF2B5EF4-FFF2-40B4-BE49-F238E27FC236}">
                      <a16:creationId xmlns:a16="http://schemas.microsoft.com/office/drawing/2014/main" id="{2DC74DEB-E11D-3A4B-B51C-0783369CBB99}"/>
                    </a:ext>
                  </a:extLst>
                </p:cNvPr>
                <p:cNvPicPr/>
                <p:nvPr/>
              </p:nvPicPr>
              <p:blipFill>
                <a:blip r:embed="rId14"/>
                <a:stretch>
                  <a:fillRect/>
                </a:stretch>
              </p:blipFill>
              <p:spPr>
                <a:xfrm>
                  <a:off x="4599952" y="4725597"/>
                  <a:ext cx="622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0" name="Ink 19">
                  <a:extLst>
                    <a:ext uri="{FF2B5EF4-FFF2-40B4-BE49-F238E27FC236}">
                      <a16:creationId xmlns:a16="http://schemas.microsoft.com/office/drawing/2014/main" id="{CB6E2C84-F481-F5AF-BCC9-6A9B539B28DD}"/>
                    </a:ext>
                  </a:extLst>
                </p14:cNvPr>
                <p14:cNvContentPartPr/>
                <p14:nvPr/>
              </p14:nvContentPartPr>
              <p14:xfrm>
                <a:off x="4590592" y="4746837"/>
                <a:ext cx="126720" cy="98640"/>
              </p14:xfrm>
            </p:contentPart>
          </mc:Choice>
          <mc:Fallback xmlns="">
            <p:pic>
              <p:nvPicPr>
                <p:cNvPr id="20" name="Ink 19">
                  <a:extLst>
                    <a:ext uri="{FF2B5EF4-FFF2-40B4-BE49-F238E27FC236}">
                      <a16:creationId xmlns:a16="http://schemas.microsoft.com/office/drawing/2014/main" id="{CB6E2C84-F481-F5AF-BCC9-6A9B539B28DD}"/>
                    </a:ext>
                  </a:extLst>
                </p:cNvPr>
                <p:cNvPicPr/>
                <p:nvPr/>
              </p:nvPicPr>
              <p:blipFill>
                <a:blip r:embed="rId16"/>
                <a:stretch>
                  <a:fillRect/>
                </a:stretch>
              </p:blipFill>
              <p:spPr>
                <a:xfrm>
                  <a:off x="4581952" y="4738197"/>
                  <a:ext cx="144360" cy="116280"/>
                </a:xfrm>
                <a:prstGeom prst="rect">
                  <a:avLst/>
                </a:prstGeom>
              </p:spPr>
            </p:pic>
          </mc:Fallback>
        </mc:AlternateContent>
      </p:grpSp>
      <p:pic>
        <p:nvPicPr>
          <p:cNvPr id="2050" name="Picture 2" descr="Part of a phase diagram">
            <a:extLst>
              <a:ext uri="{FF2B5EF4-FFF2-40B4-BE49-F238E27FC236}">
                <a16:creationId xmlns:a16="http://schemas.microsoft.com/office/drawing/2014/main" id="{B5F8F28B-FD2C-5A9C-349B-1FCD90CFA90E}"/>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7870281" y="2007207"/>
            <a:ext cx="2142972" cy="2079003"/>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A0D11BE-964F-1D45-8610-9AF5E660B4C2}"/>
                  </a:ext>
                </a:extLst>
              </p:cNvPr>
              <p:cNvSpPr txBox="1"/>
              <p:nvPr/>
            </p:nvSpPr>
            <p:spPr>
              <a:xfrm>
                <a:off x="6006229" y="3983835"/>
                <a:ext cx="5461349" cy="2500043"/>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1400" dirty="0">
                    <a:latin typeface="Lucida Sans" panose="020B0602030504020204" pitchFamily="34" charset="0"/>
                  </a:rPr>
                  <a:t>Find on the graph the left and right intercepts of the liquidous and solvus lines, C1, and C2 here as well as your current composition C, the composition of each phase is given by C1 and C2, C1 denotes the concentration of B in the L-phase and C2 denotes the concentration of B in the beta phase </a:t>
                </a:r>
              </a:p>
              <a:p>
                <a:pPr marL="342900" indent="-342900">
                  <a:spcBef>
                    <a:spcPts val="600"/>
                  </a:spcBef>
                  <a:buClr>
                    <a:srgbClr val="004C73"/>
                  </a:buClr>
                  <a:buFont typeface="Wingdings" panose="05000000000000000000" pitchFamily="2" charset="2"/>
                  <a:buChar char="§"/>
                </a:pPr>
                <a:r>
                  <a:rPr lang="en-CA" sz="1400" dirty="0">
                    <a:latin typeface="Lucida Sans" panose="020B0602030504020204" pitchFamily="34" charset="0"/>
                  </a:rPr>
                  <a:t>C1 = 58%, C2 = 92%, C = 65%</a:t>
                </a:r>
              </a:p>
              <a:p>
                <a:pPr marL="342900" indent="-342900">
                  <a:spcBef>
                    <a:spcPts val="600"/>
                  </a:spcBef>
                  <a:buClr>
                    <a:srgbClr val="004C73"/>
                  </a:buClr>
                  <a:buFont typeface="Wingdings" panose="05000000000000000000" pitchFamily="2" charset="2"/>
                  <a:buChar char="§"/>
                </a:pPr>
                <a14:m>
                  <m:oMath xmlns:m="http://schemas.openxmlformats.org/officeDocument/2006/math">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𝛽</m:t>
                        </m:r>
                      </m:e>
                      <m:sub>
                        <m:r>
                          <a:rPr lang="en-CA" sz="1400" b="0" i="1" smtClean="0">
                            <a:latin typeface="Cambria Math" panose="02040503050406030204" pitchFamily="18" charset="0"/>
                          </a:rPr>
                          <m:t>𝑓𝑟𝑎𝑐</m:t>
                        </m:r>
                      </m:sub>
                    </m:sSub>
                    <m:r>
                      <a:rPr lang="en-CA" sz="1400" b="0" i="1" smtClean="0">
                        <a:latin typeface="Cambria Math" panose="02040503050406030204" pitchFamily="18" charset="0"/>
                      </a:rPr>
                      <m:t>=</m:t>
                    </m:r>
                    <m:f>
                      <m:fPr>
                        <m:ctrlPr>
                          <a:rPr lang="en-CA" sz="1400" b="0" i="1" smtClean="0">
                            <a:latin typeface="Cambria Math" panose="02040503050406030204" pitchFamily="18" charset="0"/>
                          </a:rPr>
                        </m:ctrlPr>
                      </m:fPr>
                      <m:num>
                        <m:r>
                          <a:rPr lang="en-CA" sz="1400" b="0" i="1" smtClean="0">
                            <a:latin typeface="Cambria Math" panose="02040503050406030204" pitchFamily="18" charset="0"/>
                          </a:rPr>
                          <m:t>𝐶</m:t>
                        </m:r>
                        <m:r>
                          <a:rPr lang="en-CA" sz="1400" b="0" i="1" smtClean="0">
                            <a:latin typeface="Cambria Math" panose="02040503050406030204" pitchFamily="18" charset="0"/>
                          </a:rPr>
                          <m:t>−</m:t>
                        </m:r>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𝐶</m:t>
                            </m:r>
                          </m:e>
                          <m:sub>
                            <m:r>
                              <a:rPr lang="en-CA" sz="1400" b="0" i="1" smtClean="0">
                                <a:latin typeface="Cambria Math" panose="02040503050406030204" pitchFamily="18" charset="0"/>
                              </a:rPr>
                              <m:t>1</m:t>
                            </m:r>
                          </m:sub>
                        </m:sSub>
                      </m:num>
                      <m:den>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𝐶</m:t>
                            </m:r>
                          </m:e>
                          <m:sub>
                            <m:r>
                              <a:rPr lang="en-CA" sz="1400" b="0" i="1" smtClean="0">
                                <a:latin typeface="Cambria Math" panose="02040503050406030204" pitchFamily="18" charset="0"/>
                              </a:rPr>
                              <m:t>2</m:t>
                            </m:r>
                          </m:sub>
                        </m:sSub>
                        <m:r>
                          <a:rPr lang="en-CA" sz="1400" b="0" i="1" smtClean="0">
                            <a:latin typeface="Cambria Math" panose="02040503050406030204" pitchFamily="18" charset="0"/>
                          </a:rPr>
                          <m:t>−</m:t>
                        </m:r>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𝐶</m:t>
                            </m:r>
                          </m:e>
                          <m:sub>
                            <m:r>
                              <a:rPr lang="en-CA" sz="1400" b="0" i="1" smtClean="0">
                                <a:latin typeface="Cambria Math" panose="02040503050406030204" pitchFamily="18" charset="0"/>
                              </a:rPr>
                              <m:t>1</m:t>
                            </m:r>
                          </m:sub>
                        </m:sSub>
                      </m:den>
                    </m:f>
                    <m:r>
                      <a:rPr lang="en-CA" sz="1400" b="0" i="1" smtClean="0">
                        <a:latin typeface="Cambria Math" panose="02040503050406030204" pitchFamily="18" charset="0"/>
                      </a:rPr>
                      <m:t>=</m:t>
                    </m:r>
                    <m:f>
                      <m:fPr>
                        <m:ctrlPr>
                          <a:rPr lang="en-CA" sz="1400" b="0" i="1" smtClean="0">
                            <a:latin typeface="Cambria Math" panose="02040503050406030204" pitchFamily="18" charset="0"/>
                          </a:rPr>
                        </m:ctrlPr>
                      </m:fPr>
                      <m:num>
                        <m:r>
                          <a:rPr lang="en-CA" sz="1400" b="0" i="1" smtClean="0">
                            <a:latin typeface="Cambria Math" panose="02040503050406030204" pitchFamily="18" charset="0"/>
                          </a:rPr>
                          <m:t>65−58</m:t>
                        </m:r>
                      </m:num>
                      <m:den>
                        <m:r>
                          <a:rPr lang="en-CA" sz="1400" b="0" i="1" smtClean="0">
                            <a:latin typeface="Cambria Math" panose="02040503050406030204" pitchFamily="18" charset="0"/>
                          </a:rPr>
                          <m:t>92−58</m:t>
                        </m:r>
                      </m:den>
                    </m:f>
                    <m:r>
                      <a:rPr lang="en-CA" sz="1400" b="0" i="1" smtClean="0">
                        <a:latin typeface="Cambria Math" panose="02040503050406030204" pitchFamily="18" charset="0"/>
                      </a:rPr>
                      <m:t>=20% </m:t>
                    </m:r>
                    <m:r>
                      <a:rPr lang="en-CA" sz="1400" b="0" i="1" smtClean="0">
                        <a:latin typeface="Cambria Math" panose="02040503050406030204" pitchFamily="18" charset="0"/>
                      </a:rPr>
                      <m:t>𝛽</m:t>
                    </m:r>
                  </m:oMath>
                </a14:m>
                <a:endParaRPr lang="en-CA" sz="1400" dirty="0">
                  <a:latin typeface="Lucida Sans" panose="020B0602030504020204" pitchFamily="34" charset="0"/>
                </a:endParaRPr>
              </a:p>
              <a:p>
                <a:pPr marL="342900" indent="-342900">
                  <a:spcBef>
                    <a:spcPts val="600"/>
                  </a:spcBef>
                  <a:buClr>
                    <a:srgbClr val="004C73"/>
                  </a:buClr>
                  <a:buFont typeface="Wingdings" panose="05000000000000000000" pitchFamily="2" charset="2"/>
                  <a:buChar char="§"/>
                </a:pPr>
                <a14:m>
                  <m:oMath xmlns:m="http://schemas.openxmlformats.org/officeDocument/2006/math">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𝐿</m:t>
                        </m:r>
                      </m:e>
                      <m:sub>
                        <m:r>
                          <a:rPr lang="en-CA" sz="1400" b="0" i="1" smtClean="0">
                            <a:latin typeface="Cambria Math" panose="02040503050406030204" pitchFamily="18" charset="0"/>
                          </a:rPr>
                          <m:t>𝑓𝑟𝑎𝑐</m:t>
                        </m:r>
                      </m:sub>
                    </m:sSub>
                    <m:r>
                      <a:rPr lang="en-CA" sz="1400" b="0" i="1" smtClean="0">
                        <a:latin typeface="Cambria Math" panose="02040503050406030204" pitchFamily="18" charset="0"/>
                      </a:rPr>
                      <m:t>=</m:t>
                    </m:r>
                    <m:f>
                      <m:fPr>
                        <m:ctrlPr>
                          <a:rPr lang="en-CA" sz="1400" b="0" i="1" smtClean="0">
                            <a:latin typeface="Cambria Math" panose="02040503050406030204" pitchFamily="18" charset="0"/>
                          </a:rPr>
                        </m:ctrlPr>
                      </m:fPr>
                      <m:num>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𝐶</m:t>
                            </m:r>
                          </m:e>
                          <m:sub>
                            <m:r>
                              <a:rPr lang="en-CA" sz="1400" b="0" i="1" smtClean="0">
                                <a:latin typeface="Cambria Math" panose="02040503050406030204" pitchFamily="18" charset="0"/>
                              </a:rPr>
                              <m:t>2</m:t>
                            </m:r>
                          </m:sub>
                        </m:sSub>
                        <m:r>
                          <a:rPr lang="en-CA" sz="1400" b="0" i="1" smtClean="0">
                            <a:latin typeface="Cambria Math" panose="02040503050406030204" pitchFamily="18" charset="0"/>
                          </a:rPr>
                          <m:t>−</m:t>
                        </m:r>
                        <m:r>
                          <a:rPr lang="en-CA" sz="1400" b="0" i="1" smtClean="0">
                            <a:latin typeface="Cambria Math" panose="02040503050406030204" pitchFamily="18" charset="0"/>
                          </a:rPr>
                          <m:t>𝐶</m:t>
                        </m:r>
                      </m:num>
                      <m:den>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𝐶</m:t>
                            </m:r>
                          </m:e>
                          <m:sub>
                            <m:r>
                              <a:rPr lang="en-CA" sz="1400" b="0" i="1" smtClean="0">
                                <a:latin typeface="Cambria Math" panose="02040503050406030204" pitchFamily="18" charset="0"/>
                              </a:rPr>
                              <m:t>2</m:t>
                            </m:r>
                          </m:sub>
                        </m:sSub>
                        <m:r>
                          <a:rPr lang="en-CA" sz="1400" b="0" i="1" smtClean="0">
                            <a:latin typeface="Cambria Math" panose="02040503050406030204" pitchFamily="18" charset="0"/>
                          </a:rPr>
                          <m:t>−</m:t>
                        </m:r>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𝐶</m:t>
                            </m:r>
                          </m:e>
                          <m:sub>
                            <m:r>
                              <a:rPr lang="en-CA" sz="1400" b="0" i="1" smtClean="0">
                                <a:latin typeface="Cambria Math" panose="02040503050406030204" pitchFamily="18" charset="0"/>
                              </a:rPr>
                              <m:t>1</m:t>
                            </m:r>
                          </m:sub>
                        </m:sSub>
                      </m:den>
                    </m:f>
                    <m:r>
                      <a:rPr lang="en-CA" sz="1400" b="0" i="1" smtClean="0">
                        <a:latin typeface="Cambria Math" panose="02040503050406030204" pitchFamily="18" charset="0"/>
                      </a:rPr>
                      <m:t>=</m:t>
                    </m:r>
                    <m:f>
                      <m:fPr>
                        <m:ctrlPr>
                          <a:rPr lang="en-CA" sz="1400" b="0" i="1" smtClean="0">
                            <a:latin typeface="Cambria Math" panose="02040503050406030204" pitchFamily="18" charset="0"/>
                          </a:rPr>
                        </m:ctrlPr>
                      </m:fPr>
                      <m:num>
                        <m:r>
                          <a:rPr lang="en-CA" sz="1400" b="0" i="1" smtClean="0">
                            <a:latin typeface="Cambria Math" panose="02040503050406030204" pitchFamily="18" charset="0"/>
                          </a:rPr>
                          <m:t>92−65</m:t>
                        </m:r>
                      </m:num>
                      <m:den>
                        <m:r>
                          <a:rPr lang="en-CA" sz="1400" b="0" i="1" smtClean="0">
                            <a:latin typeface="Cambria Math" panose="02040503050406030204" pitchFamily="18" charset="0"/>
                          </a:rPr>
                          <m:t>92−58</m:t>
                        </m:r>
                      </m:den>
                    </m:f>
                    <m:r>
                      <a:rPr lang="en-CA" sz="1400" b="0" i="1" smtClean="0">
                        <a:latin typeface="Cambria Math" panose="02040503050406030204" pitchFamily="18" charset="0"/>
                      </a:rPr>
                      <m:t>=80% </m:t>
                    </m:r>
                    <m:r>
                      <a:rPr lang="en-CA" sz="1400" b="0" i="1" smtClean="0">
                        <a:latin typeface="Cambria Math" panose="02040503050406030204" pitchFamily="18" charset="0"/>
                      </a:rPr>
                      <m:t>𝐿</m:t>
                    </m:r>
                    <m:r>
                      <a:rPr lang="en-CA" sz="1400" b="0" i="1" smtClean="0">
                        <a:latin typeface="Cambria Math" panose="02040503050406030204" pitchFamily="18" charset="0"/>
                      </a:rPr>
                      <m:t> </m:t>
                    </m:r>
                  </m:oMath>
                </a14:m>
                <a:endParaRPr lang="en-CA" sz="1400" dirty="0">
                  <a:latin typeface="Lucida Sans" panose="020B0602030504020204" pitchFamily="34" charset="0"/>
                </a:endParaRPr>
              </a:p>
            </p:txBody>
          </p:sp>
        </mc:Choice>
        <mc:Fallback xmlns="">
          <p:sp>
            <p:nvSpPr>
              <p:cNvPr id="6" name="TextBox 5">
                <a:extLst>
                  <a:ext uri="{FF2B5EF4-FFF2-40B4-BE49-F238E27FC236}">
                    <a16:creationId xmlns:a16="http://schemas.microsoft.com/office/drawing/2014/main" id="{8A0D11BE-964F-1D45-8610-9AF5E660B4C2}"/>
                  </a:ext>
                </a:extLst>
              </p:cNvPr>
              <p:cNvSpPr txBox="1">
                <a:spLocks noRot="1" noChangeAspect="1" noMove="1" noResize="1" noEditPoints="1" noAdjustHandles="1" noChangeArrowheads="1" noChangeShapeType="1" noTextEdit="1"/>
              </p:cNvSpPr>
              <p:nvPr/>
            </p:nvSpPr>
            <p:spPr>
              <a:xfrm>
                <a:off x="6006229" y="3983835"/>
                <a:ext cx="5461349" cy="2500043"/>
              </a:xfrm>
              <a:prstGeom prst="rect">
                <a:avLst/>
              </a:prstGeom>
              <a:blipFill>
                <a:blip r:embed="rId18"/>
                <a:stretch>
                  <a:fillRect l="-112" t="-488"/>
                </a:stretch>
              </a:blipFill>
            </p:spPr>
            <p:txBody>
              <a:bodyPr/>
              <a:lstStyle/>
              <a:p>
                <a:r>
                  <a:rPr lang="en-CA">
                    <a:noFill/>
                  </a:rPr>
                  <a:t> </a:t>
                </a:r>
              </a:p>
            </p:txBody>
          </p:sp>
        </mc:Fallback>
      </mc:AlternateContent>
      <p:pic>
        <p:nvPicPr>
          <p:cNvPr id="7" name="Recorded Sound">
            <a:hlinkClick r:id="" action="ppaction://media"/>
            <a:extLst>
              <a:ext uri="{FF2B5EF4-FFF2-40B4-BE49-F238E27FC236}">
                <a16:creationId xmlns:a16="http://schemas.microsoft.com/office/drawing/2014/main" id="{199F32E4-5B88-505F-CBC5-21F3ABCBED3E}"/>
              </a:ext>
            </a:extLst>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1658112" y="224482"/>
            <a:ext cx="487363" cy="487363"/>
          </a:xfrm>
          <a:prstGeom prst="rect">
            <a:avLst/>
          </a:prstGeom>
        </p:spPr>
      </p:pic>
    </p:spTree>
    <p:extLst>
      <p:ext uri="{BB962C8B-B14F-4D97-AF65-F5344CB8AC3E}">
        <p14:creationId xmlns:p14="http://schemas.microsoft.com/office/powerpoint/2010/main" val="373944110"/>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53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8</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Lever Rule</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Phase Diagrams</a:t>
            </a:r>
          </a:p>
        </p:txBody>
      </p:sp>
      <p:sp>
        <p:nvSpPr>
          <p:cNvPr id="5" name="TextBox 4">
            <a:extLst>
              <a:ext uri="{FF2B5EF4-FFF2-40B4-BE49-F238E27FC236}">
                <a16:creationId xmlns:a16="http://schemas.microsoft.com/office/drawing/2014/main" id="{592B3E89-E585-A073-9762-17F27026D293}"/>
              </a:ext>
            </a:extLst>
          </p:cNvPr>
          <p:cNvSpPr txBox="1"/>
          <p:nvPr/>
        </p:nvSpPr>
        <p:spPr>
          <a:xfrm>
            <a:off x="175363" y="1422432"/>
            <a:ext cx="5461349" cy="2185214"/>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The lever rule can help us determine how much of each phase is present in a material when we have more than one phase present</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Apply this to many positions on a graph to determine our compositions</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Use a liquid mixture cooling to apply the lever rule</a:t>
            </a:r>
          </a:p>
        </p:txBody>
      </p:sp>
      <p:pic>
        <p:nvPicPr>
          <p:cNvPr id="9" name="Picture 2" descr="Schematic phase diagram for a binary system">
            <a:extLst>
              <a:ext uri="{FF2B5EF4-FFF2-40B4-BE49-F238E27FC236}">
                <a16:creationId xmlns:a16="http://schemas.microsoft.com/office/drawing/2014/main" id="{4752E1F8-C6BE-59F4-93C2-6E3B1523D5F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8459"/>
          <a:stretch/>
        </p:blipFill>
        <p:spPr bwMode="auto">
          <a:xfrm>
            <a:off x="886961" y="3726492"/>
            <a:ext cx="4038151" cy="274170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8C0D89C6-BC64-0163-E14C-9F0849A30969}"/>
              </a:ext>
            </a:extLst>
          </p:cNvPr>
          <p:cNvSpPr txBox="1"/>
          <p:nvPr/>
        </p:nvSpPr>
        <p:spPr>
          <a:xfrm>
            <a:off x="6006229" y="1422432"/>
            <a:ext cx="5461349" cy="830997"/>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4: Now cooled such that no L remains, now balancing between beta and a eutectic (mixed) phase</a:t>
            </a:r>
          </a:p>
        </p:txBody>
      </p:sp>
      <p:grpSp>
        <p:nvGrpSpPr>
          <p:cNvPr id="17" name="Group 16">
            <a:extLst>
              <a:ext uri="{FF2B5EF4-FFF2-40B4-BE49-F238E27FC236}">
                <a16:creationId xmlns:a16="http://schemas.microsoft.com/office/drawing/2014/main" id="{8B444AC0-1AF7-D48C-F5D3-2F11DAEB2B66}"/>
              </a:ext>
            </a:extLst>
          </p:cNvPr>
          <p:cNvGrpSpPr/>
          <p:nvPr/>
        </p:nvGrpSpPr>
        <p:grpSpPr>
          <a:xfrm>
            <a:off x="1277759" y="5003413"/>
            <a:ext cx="124560" cy="126000"/>
            <a:chOff x="1014712" y="4759797"/>
            <a:chExt cx="124560" cy="126000"/>
          </a:xfrm>
        </p:grpSpPr>
        <mc:AlternateContent xmlns:mc="http://schemas.openxmlformats.org/markup-compatibility/2006" xmlns:p14="http://schemas.microsoft.com/office/powerpoint/2010/main">
          <mc:Choice Requires="p14">
            <p:contentPart p14:bwMode="auto" r:id="rId6">
              <p14:nvContentPartPr>
                <p14:cNvPr id="15" name="Ink 14">
                  <a:extLst>
                    <a:ext uri="{FF2B5EF4-FFF2-40B4-BE49-F238E27FC236}">
                      <a16:creationId xmlns:a16="http://schemas.microsoft.com/office/drawing/2014/main" id="{DDE69515-338B-4C57-D5C4-2ECEDE1A198D}"/>
                    </a:ext>
                  </a:extLst>
                </p14:cNvPr>
                <p14:cNvContentPartPr/>
                <p14:nvPr/>
              </p14:nvContentPartPr>
              <p14:xfrm>
                <a:off x="1014712" y="4821717"/>
                <a:ext cx="124560" cy="7200"/>
              </p14:xfrm>
            </p:contentPart>
          </mc:Choice>
          <mc:Fallback xmlns="">
            <p:pic>
              <p:nvPicPr>
                <p:cNvPr id="15" name="Ink 14">
                  <a:extLst>
                    <a:ext uri="{FF2B5EF4-FFF2-40B4-BE49-F238E27FC236}">
                      <a16:creationId xmlns:a16="http://schemas.microsoft.com/office/drawing/2014/main" id="{DDE69515-338B-4C57-D5C4-2ECEDE1A198D}"/>
                    </a:ext>
                  </a:extLst>
                </p:cNvPr>
                <p:cNvPicPr/>
                <p:nvPr/>
              </p:nvPicPr>
              <p:blipFill>
                <a:blip r:embed="rId7"/>
                <a:stretch>
                  <a:fillRect/>
                </a:stretch>
              </p:blipFill>
              <p:spPr>
                <a:xfrm>
                  <a:off x="1005712" y="4813077"/>
                  <a:ext cx="142200" cy="248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6" name="Ink 15">
                  <a:extLst>
                    <a:ext uri="{FF2B5EF4-FFF2-40B4-BE49-F238E27FC236}">
                      <a16:creationId xmlns:a16="http://schemas.microsoft.com/office/drawing/2014/main" id="{DD0F7D46-8645-E128-27B5-31ABD8679467}"/>
                    </a:ext>
                  </a:extLst>
                </p14:cNvPr>
                <p14:cNvContentPartPr/>
                <p14:nvPr/>
              </p14:nvContentPartPr>
              <p14:xfrm>
                <a:off x="1078072" y="4759797"/>
                <a:ext cx="18360" cy="126000"/>
              </p14:xfrm>
            </p:contentPart>
          </mc:Choice>
          <mc:Fallback xmlns="">
            <p:pic>
              <p:nvPicPr>
                <p:cNvPr id="16" name="Ink 15">
                  <a:extLst>
                    <a:ext uri="{FF2B5EF4-FFF2-40B4-BE49-F238E27FC236}">
                      <a16:creationId xmlns:a16="http://schemas.microsoft.com/office/drawing/2014/main" id="{DD0F7D46-8645-E128-27B5-31ABD8679467}"/>
                    </a:ext>
                  </a:extLst>
                </p:cNvPr>
                <p:cNvPicPr/>
                <p:nvPr/>
              </p:nvPicPr>
              <p:blipFill>
                <a:blip r:embed="rId9"/>
                <a:stretch>
                  <a:fillRect/>
                </a:stretch>
              </p:blipFill>
              <p:spPr>
                <a:xfrm>
                  <a:off x="1069432" y="4750797"/>
                  <a:ext cx="36000" cy="143640"/>
                </a:xfrm>
                <a:prstGeom prst="rect">
                  <a:avLst/>
                </a:prstGeom>
              </p:spPr>
            </p:pic>
          </mc:Fallback>
        </mc:AlternateContent>
      </p:grpSp>
      <p:grpSp>
        <p:nvGrpSpPr>
          <p:cNvPr id="21" name="Group 20">
            <a:extLst>
              <a:ext uri="{FF2B5EF4-FFF2-40B4-BE49-F238E27FC236}">
                <a16:creationId xmlns:a16="http://schemas.microsoft.com/office/drawing/2014/main" id="{EAAC4A29-9B98-10EA-9F9F-C368B997FBFA}"/>
              </a:ext>
            </a:extLst>
          </p:cNvPr>
          <p:cNvGrpSpPr/>
          <p:nvPr/>
        </p:nvGrpSpPr>
        <p:grpSpPr>
          <a:xfrm>
            <a:off x="4327546" y="5003413"/>
            <a:ext cx="134640" cy="155880"/>
            <a:chOff x="4590592" y="4734597"/>
            <a:chExt cx="134640" cy="155880"/>
          </a:xfrm>
        </p:grpSpPr>
        <mc:AlternateContent xmlns:mc="http://schemas.openxmlformats.org/markup-compatibility/2006" xmlns:p14="http://schemas.microsoft.com/office/powerpoint/2010/main">
          <mc:Choice Requires="p14">
            <p:contentPart p14:bwMode="auto" r:id="rId10">
              <p14:nvContentPartPr>
                <p14:cNvPr id="18" name="Ink 17">
                  <a:extLst>
                    <a:ext uri="{FF2B5EF4-FFF2-40B4-BE49-F238E27FC236}">
                      <a16:creationId xmlns:a16="http://schemas.microsoft.com/office/drawing/2014/main" id="{21579CFF-DC81-38C2-240D-5B2A7449BB8F}"/>
                    </a:ext>
                  </a:extLst>
                </p14:cNvPr>
                <p14:cNvContentPartPr/>
                <p14:nvPr/>
              </p14:nvContentPartPr>
              <p14:xfrm>
                <a:off x="4628392" y="4790757"/>
                <a:ext cx="96840" cy="91440"/>
              </p14:xfrm>
            </p:contentPart>
          </mc:Choice>
          <mc:Fallback xmlns="">
            <p:pic>
              <p:nvPicPr>
                <p:cNvPr id="18" name="Ink 17">
                  <a:extLst>
                    <a:ext uri="{FF2B5EF4-FFF2-40B4-BE49-F238E27FC236}">
                      <a16:creationId xmlns:a16="http://schemas.microsoft.com/office/drawing/2014/main" id="{21579CFF-DC81-38C2-240D-5B2A7449BB8F}"/>
                    </a:ext>
                  </a:extLst>
                </p:cNvPr>
                <p:cNvPicPr/>
                <p:nvPr/>
              </p:nvPicPr>
              <p:blipFill>
                <a:blip r:embed="rId11"/>
                <a:stretch>
                  <a:fillRect/>
                </a:stretch>
              </p:blipFill>
              <p:spPr>
                <a:xfrm>
                  <a:off x="4619392" y="4781757"/>
                  <a:ext cx="114480" cy="1090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9" name="Ink 18">
                  <a:extLst>
                    <a:ext uri="{FF2B5EF4-FFF2-40B4-BE49-F238E27FC236}">
                      <a16:creationId xmlns:a16="http://schemas.microsoft.com/office/drawing/2014/main" id="{2DC74DEB-E11D-3A4B-B51C-0783369CBB99}"/>
                    </a:ext>
                  </a:extLst>
                </p14:cNvPr>
                <p14:cNvContentPartPr/>
                <p14:nvPr/>
              </p14:nvContentPartPr>
              <p14:xfrm>
                <a:off x="4608952" y="4734597"/>
                <a:ext cx="44640" cy="155880"/>
              </p14:xfrm>
            </p:contentPart>
          </mc:Choice>
          <mc:Fallback xmlns="">
            <p:pic>
              <p:nvPicPr>
                <p:cNvPr id="19" name="Ink 18">
                  <a:extLst>
                    <a:ext uri="{FF2B5EF4-FFF2-40B4-BE49-F238E27FC236}">
                      <a16:creationId xmlns:a16="http://schemas.microsoft.com/office/drawing/2014/main" id="{2DC74DEB-E11D-3A4B-B51C-0783369CBB99}"/>
                    </a:ext>
                  </a:extLst>
                </p:cNvPr>
                <p:cNvPicPr/>
                <p:nvPr/>
              </p:nvPicPr>
              <p:blipFill>
                <a:blip r:embed="rId13"/>
                <a:stretch>
                  <a:fillRect/>
                </a:stretch>
              </p:blipFill>
              <p:spPr>
                <a:xfrm>
                  <a:off x="4599952" y="4725597"/>
                  <a:ext cx="622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0" name="Ink 19">
                  <a:extLst>
                    <a:ext uri="{FF2B5EF4-FFF2-40B4-BE49-F238E27FC236}">
                      <a16:creationId xmlns:a16="http://schemas.microsoft.com/office/drawing/2014/main" id="{CB6E2C84-F481-F5AF-BCC9-6A9B539B28DD}"/>
                    </a:ext>
                  </a:extLst>
                </p14:cNvPr>
                <p14:cNvContentPartPr/>
                <p14:nvPr/>
              </p14:nvContentPartPr>
              <p14:xfrm>
                <a:off x="4590592" y="4746837"/>
                <a:ext cx="126720" cy="98640"/>
              </p14:xfrm>
            </p:contentPart>
          </mc:Choice>
          <mc:Fallback xmlns="">
            <p:pic>
              <p:nvPicPr>
                <p:cNvPr id="20" name="Ink 19">
                  <a:extLst>
                    <a:ext uri="{FF2B5EF4-FFF2-40B4-BE49-F238E27FC236}">
                      <a16:creationId xmlns:a16="http://schemas.microsoft.com/office/drawing/2014/main" id="{CB6E2C84-F481-F5AF-BCC9-6A9B539B28DD}"/>
                    </a:ext>
                  </a:extLst>
                </p:cNvPr>
                <p:cNvPicPr/>
                <p:nvPr/>
              </p:nvPicPr>
              <p:blipFill>
                <a:blip r:embed="rId15"/>
                <a:stretch>
                  <a:fillRect/>
                </a:stretch>
              </p:blipFill>
              <p:spPr>
                <a:xfrm>
                  <a:off x="4581952" y="4738197"/>
                  <a:ext cx="144360" cy="116280"/>
                </a:xfrm>
                <a:prstGeom prst="rect">
                  <a:avLst/>
                </a:prstGeom>
              </p:spPr>
            </p:pic>
          </mc:Fallback>
        </mc:AlternateContent>
      </p:gr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A0D11BE-964F-1D45-8610-9AF5E660B4C2}"/>
                  </a:ext>
                </a:extLst>
              </p:cNvPr>
              <p:cNvSpPr txBox="1"/>
              <p:nvPr/>
            </p:nvSpPr>
            <p:spPr>
              <a:xfrm>
                <a:off x="6006229" y="4634895"/>
                <a:ext cx="5461349" cy="1256883"/>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C3= 48%, C4 = 87%, C = 65%</a:t>
                </a:r>
              </a:p>
              <a:p>
                <a:pPr marL="342900" indent="-342900">
                  <a:spcBef>
                    <a:spcPts val="600"/>
                  </a:spcBef>
                  <a:buClr>
                    <a:srgbClr val="004C73"/>
                  </a:buClr>
                  <a:buFont typeface="Wingdings" panose="05000000000000000000" pitchFamily="2" charset="2"/>
                  <a:buChar char="§"/>
                </a:pPr>
                <a14:m>
                  <m:oMath xmlns:m="http://schemas.openxmlformats.org/officeDocument/2006/math">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𝛽</m:t>
                        </m:r>
                      </m:e>
                      <m:sub>
                        <m:r>
                          <a:rPr lang="en-CA" sz="1600" b="0" i="1" smtClean="0">
                            <a:latin typeface="Cambria Math" panose="02040503050406030204" pitchFamily="18" charset="0"/>
                          </a:rPr>
                          <m:t>𝑓𝑟𝑎𝑐</m:t>
                        </m:r>
                      </m:sub>
                    </m:sSub>
                    <m:r>
                      <a:rPr lang="en-CA" sz="1600" b="0" i="1" smtClean="0">
                        <a:latin typeface="Cambria Math" panose="02040503050406030204" pitchFamily="18" charset="0"/>
                      </a:rPr>
                      <m:t>=</m:t>
                    </m:r>
                    <m:f>
                      <m:fPr>
                        <m:ctrlPr>
                          <a:rPr lang="en-CA" sz="1600" b="0" i="1" smtClean="0">
                            <a:latin typeface="Cambria Math" panose="02040503050406030204" pitchFamily="18" charset="0"/>
                          </a:rPr>
                        </m:ctrlPr>
                      </m:fPr>
                      <m:num>
                        <m:r>
                          <a:rPr lang="en-CA" sz="1600" b="0" i="1" smtClean="0">
                            <a:latin typeface="Cambria Math" panose="02040503050406030204" pitchFamily="18" charset="0"/>
                          </a:rPr>
                          <m:t>𝐶</m:t>
                        </m:r>
                        <m:r>
                          <a:rPr lang="en-CA" sz="1600" b="0" i="1" smtClean="0">
                            <a:latin typeface="Cambria Math" panose="02040503050406030204" pitchFamily="18" charset="0"/>
                          </a:rPr>
                          <m:t>−</m:t>
                        </m:r>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3</m:t>
                            </m:r>
                          </m:sub>
                        </m:sSub>
                      </m:num>
                      <m:den>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4</m:t>
                            </m:r>
                          </m:sub>
                        </m:sSub>
                        <m:r>
                          <a:rPr lang="en-CA" sz="1600" b="0" i="1" smtClean="0">
                            <a:latin typeface="Cambria Math" panose="02040503050406030204" pitchFamily="18" charset="0"/>
                          </a:rPr>
                          <m:t>−</m:t>
                        </m:r>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3</m:t>
                            </m:r>
                          </m:sub>
                        </m:sSub>
                      </m:den>
                    </m:f>
                    <m:r>
                      <a:rPr lang="en-CA" sz="1600" b="0" i="1" smtClean="0">
                        <a:latin typeface="Cambria Math" panose="02040503050406030204" pitchFamily="18" charset="0"/>
                      </a:rPr>
                      <m:t>=</m:t>
                    </m:r>
                    <m:f>
                      <m:fPr>
                        <m:ctrlPr>
                          <a:rPr lang="en-CA" sz="1600" b="0" i="1" smtClean="0">
                            <a:latin typeface="Cambria Math" panose="02040503050406030204" pitchFamily="18" charset="0"/>
                          </a:rPr>
                        </m:ctrlPr>
                      </m:fPr>
                      <m:num>
                        <m:r>
                          <a:rPr lang="en-CA" sz="1600" b="0" i="1" smtClean="0">
                            <a:latin typeface="Cambria Math" panose="02040503050406030204" pitchFamily="18" charset="0"/>
                          </a:rPr>
                          <m:t>65−48</m:t>
                        </m:r>
                      </m:num>
                      <m:den>
                        <m:r>
                          <a:rPr lang="en-CA" sz="1600" b="0" i="1" smtClean="0">
                            <a:latin typeface="Cambria Math" panose="02040503050406030204" pitchFamily="18" charset="0"/>
                          </a:rPr>
                          <m:t>87−48</m:t>
                        </m:r>
                      </m:den>
                    </m:f>
                    <m:r>
                      <a:rPr lang="en-CA" sz="1600" b="0" i="1" smtClean="0">
                        <a:latin typeface="Cambria Math" panose="02040503050406030204" pitchFamily="18" charset="0"/>
                      </a:rPr>
                      <m:t>=44% </m:t>
                    </m:r>
                    <m:r>
                      <a:rPr lang="en-CA" sz="1600" b="0" i="1" smtClean="0">
                        <a:latin typeface="Cambria Math" panose="02040503050406030204" pitchFamily="18" charset="0"/>
                      </a:rPr>
                      <m:t>𝛽</m:t>
                    </m:r>
                  </m:oMath>
                </a14:m>
                <a:endParaRPr lang="en-CA" sz="1600" dirty="0">
                  <a:latin typeface="Lucida Sans" panose="020B0602030504020204" pitchFamily="34" charset="0"/>
                </a:endParaRPr>
              </a:p>
              <a:p>
                <a:pPr marL="342900" indent="-342900">
                  <a:spcBef>
                    <a:spcPts val="600"/>
                  </a:spcBef>
                  <a:buClr>
                    <a:srgbClr val="004C73"/>
                  </a:buClr>
                  <a:buFont typeface="Wingdings" panose="05000000000000000000" pitchFamily="2" charset="2"/>
                  <a:buChar char="§"/>
                </a:pPr>
                <a14:m>
                  <m:oMath xmlns:m="http://schemas.openxmlformats.org/officeDocument/2006/math">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m:t>
                        </m:r>
                        <m:r>
                          <a:rPr lang="en-CA" sz="1600" b="0" i="1" smtClean="0">
                            <a:latin typeface="Cambria Math" panose="02040503050406030204" pitchFamily="18" charset="0"/>
                          </a:rPr>
                          <m:t>𝛼</m:t>
                        </m:r>
                        <m:r>
                          <a:rPr lang="en-CA" sz="1600" b="0" i="1" smtClean="0">
                            <a:latin typeface="Cambria Math" panose="02040503050406030204" pitchFamily="18" charset="0"/>
                          </a:rPr>
                          <m:t>+</m:t>
                        </m:r>
                        <m:r>
                          <a:rPr lang="en-CA" sz="1600" b="0" i="1" smtClean="0">
                            <a:latin typeface="Cambria Math" panose="02040503050406030204" pitchFamily="18" charset="0"/>
                          </a:rPr>
                          <m:t>𝛽</m:t>
                        </m:r>
                        <m:r>
                          <a:rPr lang="en-CA" sz="1600" b="0" i="1" smtClean="0">
                            <a:latin typeface="Cambria Math" panose="02040503050406030204" pitchFamily="18" charset="0"/>
                          </a:rPr>
                          <m:t>]</m:t>
                        </m:r>
                      </m:e>
                      <m:sub>
                        <m:r>
                          <a:rPr lang="en-CA" sz="1600" b="0" i="1" smtClean="0">
                            <a:latin typeface="Cambria Math" panose="02040503050406030204" pitchFamily="18" charset="0"/>
                          </a:rPr>
                          <m:t>𝑓𝑟𝑎𝑐</m:t>
                        </m:r>
                      </m:sub>
                    </m:sSub>
                    <m:r>
                      <a:rPr lang="en-CA" sz="1600" b="0" i="1" smtClean="0">
                        <a:latin typeface="Cambria Math" panose="02040503050406030204" pitchFamily="18" charset="0"/>
                      </a:rPr>
                      <m:t>=</m:t>
                    </m:r>
                    <m:f>
                      <m:fPr>
                        <m:ctrlPr>
                          <a:rPr lang="en-CA" sz="1600" b="0" i="1" smtClean="0">
                            <a:latin typeface="Cambria Math" panose="02040503050406030204" pitchFamily="18" charset="0"/>
                          </a:rPr>
                        </m:ctrlPr>
                      </m:fPr>
                      <m:num>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4</m:t>
                            </m:r>
                          </m:sub>
                        </m:sSub>
                        <m:r>
                          <a:rPr lang="en-CA" sz="1600" b="0" i="1" smtClean="0">
                            <a:latin typeface="Cambria Math" panose="02040503050406030204" pitchFamily="18" charset="0"/>
                          </a:rPr>
                          <m:t>−</m:t>
                        </m:r>
                        <m:r>
                          <a:rPr lang="en-CA" sz="1600" b="0" i="1" smtClean="0">
                            <a:latin typeface="Cambria Math" panose="02040503050406030204" pitchFamily="18" charset="0"/>
                          </a:rPr>
                          <m:t>𝐶</m:t>
                        </m:r>
                      </m:num>
                      <m:den>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4</m:t>
                            </m:r>
                          </m:sub>
                        </m:sSub>
                        <m:r>
                          <a:rPr lang="en-CA" sz="1600" b="0" i="1" smtClean="0">
                            <a:latin typeface="Cambria Math" panose="02040503050406030204" pitchFamily="18" charset="0"/>
                          </a:rPr>
                          <m:t>−</m:t>
                        </m:r>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3</m:t>
                            </m:r>
                          </m:sub>
                        </m:sSub>
                      </m:den>
                    </m:f>
                    <m:r>
                      <a:rPr lang="en-CA" sz="1600" b="0" i="1" smtClean="0">
                        <a:latin typeface="Cambria Math" panose="02040503050406030204" pitchFamily="18" charset="0"/>
                      </a:rPr>
                      <m:t>=</m:t>
                    </m:r>
                    <m:f>
                      <m:fPr>
                        <m:ctrlPr>
                          <a:rPr lang="en-CA" sz="1600" b="0" i="1" smtClean="0">
                            <a:latin typeface="Cambria Math" panose="02040503050406030204" pitchFamily="18" charset="0"/>
                          </a:rPr>
                        </m:ctrlPr>
                      </m:fPr>
                      <m:num>
                        <m:r>
                          <a:rPr lang="en-CA" sz="1600" b="0" i="1" smtClean="0">
                            <a:latin typeface="Cambria Math" panose="02040503050406030204" pitchFamily="18" charset="0"/>
                          </a:rPr>
                          <m:t>87−65</m:t>
                        </m:r>
                      </m:num>
                      <m:den>
                        <m:r>
                          <a:rPr lang="en-CA" sz="1600" b="0" i="1" smtClean="0">
                            <a:latin typeface="Cambria Math" panose="02040503050406030204" pitchFamily="18" charset="0"/>
                          </a:rPr>
                          <m:t>87−48</m:t>
                        </m:r>
                      </m:den>
                    </m:f>
                    <m:r>
                      <a:rPr lang="en-CA" sz="1600" b="0" i="1" smtClean="0">
                        <a:latin typeface="Cambria Math" panose="02040503050406030204" pitchFamily="18" charset="0"/>
                      </a:rPr>
                      <m:t>=56% [</m:t>
                    </m:r>
                    <m:r>
                      <a:rPr lang="en-CA" sz="1600" b="0" i="1" smtClean="0">
                        <a:latin typeface="Cambria Math" panose="02040503050406030204" pitchFamily="18" charset="0"/>
                      </a:rPr>
                      <m:t>𝛼</m:t>
                    </m:r>
                    <m:r>
                      <a:rPr lang="en-CA" sz="1600" b="0" i="1" smtClean="0">
                        <a:latin typeface="Cambria Math" panose="02040503050406030204" pitchFamily="18" charset="0"/>
                      </a:rPr>
                      <m:t>+</m:t>
                    </m:r>
                    <m:r>
                      <a:rPr lang="en-CA" sz="1600" b="0" i="1" smtClean="0">
                        <a:latin typeface="Cambria Math" panose="02040503050406030204" pitchFamily="18" charset="0"/>
                      </a:rPr>
                      <m:t>𝛽</m:t>
                    </m:r>
                    <m:r>
                      <a:rPr lang="en-CA" sz="1600" b="0" i="1" smtClean="0">
                        <a:latin typeface="Cambria Math" panose="02040503050406030204" pitchFamily="18" charset="0"/>
                      </a:rPr>
                      <m:t>] </m:t>
                    </m:r>
                  </m:oMath>
                </a14:m>
                <a:endParaRPr lang="en-CA" sz="1600" dirty="0">
                  <a:latin typeface="Lucida Sans" panose="020B0602030504020204" pitchFamily="34" charset="0"/>
                </a:endParaRPr>
              </a:p>
            </p:txBody>
          </p:sp>
        </mc:Choice>
        <mc:Fallback xmlns="">
          <p:sp>
            <p:nvSpPr>
              <p:cNvPr id="6" name="TextBox 5">
                <a:extLst>
                  <a:ext uri="{FF2B5EF4-FFF2-40B4-BE49-F238E27FC236}">
                    <a16:creationId xmlns:a16="http://schemas.microsoft.com/office/drawing/2014/main" id="{8A0D11BE-964F-1D45-8610-9AF5E660B4C2}"/>
                  </a:ext>
                </a:extLst>
              </p:cNvPr>
              <p:cNvSpPr txBox="1">
                <a:spLocks noRot="1" noChangeAspect="1" noMove="1" noResize="1" noEditPoints="1" noAdjustHandles="1" noChangeArrowheads="1" noChangeShapeType="1" noTextEdit="1"/>
              </p:cNvSpPr>
              <p:nvPr/>
            </p:nvSpPr>
            <p:spPr>
              <a:xfrm>
                <a:off x="6006229" y="4634895"/>
                <a:ext cx="5461349" cy="1256883"/>
              </a:xfrm>
              <a:prstGeom prst="rect">
                <a:avLst/>
              </a:prstGeom>
              <a:blipFill>
                <a:blip r:embed="rId16"/>
                <a:stretch>
                  <a:fillRect l="-446" t="-1456"/>
                </a:stretch>
              </a:blipFill>
            </p:spPr>
            <p:txBody>
              <a:bodyPr/>
              <a:lstStyle/>
              <a:p>
                <a:r>
                  <a:rPr lang="en-CA">
                    <a:noFill/>
                  </a:rPr>
                  <a:t> </a:t>
                </a:r>
              </a:p>
            </p:txBody>
          </p:sp>
        </mc:Fallback>
      </mc:AlternateContent>
      <p:pic>
        <p:nvPicPr>
          <p:cNvPr id="3074" name="Picture 2" descr="Part of a phase diagram">
            <a:extLst>
              <a:ext uri="{FF2B5EF4-FFF2-40B4-BE49-F238E27FC236}">
                <a16:creationId xmlns:a16="http://schemas.microsoft.com/office/drawing/2014/main" id="{6953B9F5-A613-EC9D-D19B-FB2D4A8E3B35}"/>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7651053" y="1957606"/>
            <a:ext cx="2171700" cy="2647950"/>
          </a:xfrm>
          <a:prstGeom prst="rect">
            <a:avLst/>
          </a:prstGeom>
          <a:noFill/>
          <a:extLst>
            <a:ext uri="{909E8E84-426E-40DD-AFC4-6F175D3DCCD1}">
              <a14:hiddenFill xmlns:a14="http://schemas.microsoft.com/office/drawing/2010/main">
                <a:solidFill>
                  <a:srgbClr val="FFFFFF"/>
                </a:solidFill>
              </a14:hiddenFill>
            </a:ext>
          </a:extLst>
        </p:spPr>
      </p:pic>
      <p:pic>
        <p:nvPicPr>
          <p:cNvPr id="7" name="Recorded Sound">
            <a:hlinkClick r:id="" action="ppaction://media"/>
            <a:extLst>
              <a:ext uri="{FF2B5EF4-FFF2-40B4-BE49-F238E27FC236}">
                <a16:creationId xmlns:a16="http://schemas.microsoft.com/office/drawing/2014/main" id="{0D9B36F5-6172-1848-2F5F-2285C4330181}"/>
              </a:ext>
            </a:extLst>
          </p:cNvPr>
          <p:cNvPicPr>
            <a:picLocks noChangeAspect="1"/>
          </p:cNvPicPr>
          <p:nvPr>
            <a:audioFile r:link="rId2"/>
            <p:extLst>
              <p:ext uri="{DAA4B4D4-6D71-4841-9C94-3DE7FCFB9230}">
                <p14:media xmlns:p14="http://schemas.microsoft.com/office/powerpoint/2010/main" r:embed="rId1"/>
              </p:ext>
            </p:extLst>
          </p:nvPr>
        </p:nvPicPr>
        <p:blipFill>
          <a:blip r:embed="rId18"/>
          <a:stretch>
            <a:fillRect/>
          </a:stretch>
        </p:blipFill>
        <p:spPr>
          <a:xfrm>
            <a:off x="1658112" y="202776"/>
            <a:ext cx="487363" cy="487363"/>
          </a:xfrm>
          <a:prstGeom prst="rect">
            <a:avLst/>
          </a:prstGeom>
        </p:spPr>
      </p:pic>
    </p:spTree>
    <p:extLst>
      <p:ext uri="{BB962C8B-B14F-4D97-AF65-F5344CB8AC3E}">
        <p14:creationId xmlns:p14="http://schemas.microsoft.com/office/powerpoint/2010/main" val="1914391889"/>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14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EEE0C8-2E77-44B1-B5F8-57E6F683EDBE}"/>
              </a:ext>
            </a:extLst>
          </p:cNvPr>
          <p:cNvSpPr/>
          <p:nvPr/>
        </p:nvSpPr>
        <p:spPr>
          <a:xfrm>
            <a:off x="0" y="866633"/>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CA" sz="1200" b="1" dirty="0">
                <a:latin typeface="Lucida Sans" panose="020B0602030504020204" pitchFamily="34" charset="0"/>
              </a:rPr>
              <a:t>Engineering Chemistry and Materials Science	</a:t>
            </a:r>
          </a:p>
        </p:txBody>
      </p:sp>
      <p:pic>
        <p:nvPicPr>
          <p:cNvPr id="1026" name="Picture 2" descr="Download University of Toronto (UToronto, U of T) Logo in ...">
            <a:extLst>
              <a:ext uri="{FF2B5EF4-FFF2-40B4-BE49-F238E27FC236}">
                <a16:creationId xmlns:a16="http://schemas.microsoft.com/office/drawing/2014/main" id="{723AF2C1-8182-2E1F-F930-C549D3A6B04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8757" b="27861"/>
          <a:stretch/>
        </p:blipFill>
        <p:spPr bwMode="auto">
          <a:xfrm>
            <a:off x="9571061" y="54011"/>
            <a:ext cx="2620939" cy="75803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4A90EF5-E28D-703D-17FF-1BA0EAA6C868}"/>
              </a:ext>
            </a:extLst>
          </p:cNvPr>
          <p:cNvSpPr/>
          <p:nvPr/>
        </p:nvSpPr>
        <p:spPr>
          <a:xfrm>
            <a:off x="0" y="6522321"/>
            <a:ext cx="12192000" cy="335679"/>
          </a:xfrm>
          <a:prstGeom prst="rect">
            <a:avLst/>
          </a:prstGeom>
          <a:solidFill>
            <a:srgbClr val="004C73"/>
          </a:solidFill>
          <a:ln>
            <a:solidFill>
              <a:srgbClr val="004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200" b="1" dirty="0">
                <a:latin typeface="Lucida Sans" panose="020B0602030504020204" pitchFamily="34" charset="0"/>
              </a:rPr>
              <a:t>						</a:t>
            </a:r>
          </a:p>
        </p:txBody>
      </p:sp>
      <p:sp>
        <p:nvSpPr>
          <p:cNvPr id="11" name="TextBox 10">
            <a:extLst>
              <a:ext uri="{FF2B5EF4-FFF2-40B4-BE49-F238E27FC236}">
                <a16:creationId xmlns:a16="http://schemas.microsoft.com/office/drawing/2014/main" id="{D773F143-F082-CEDF-6529-974D9D931FEB}"/>
              </a:ext>
            </a:extLst>
          </p:cNvPr>
          <p:cNvSpPr txBox="1"/>
          <p:nvPr/>
        </p:nvSpPr>
        <p:spPr>
          <a:xfrm>
            <a:off x="5172205" y="6551660"/>
            <a:ext cx="1847590" cy="276999"/>
          </a:xfrm>
          <a:prstGeom prst="rect">
            <a:avLst/>
          </a:prstGeom>
          <a:noFill/>
        </p:spPr>
        <p:txBody>
          <a:bodyPr wrap="square" rtlCol="0">
            <a:spAutoFit/>
          </a:bodyPr>
          <a:lstStyle/>
          <a:p>
            <a:pPr algn="ctr"/>
            <a:r>
              <a:rPr lang="en-CA" sz="1200" b="1" dirty="0">
                <a:solidFill>
                  <a:schemeClr val="bg1"/>
                </a:solidFill>
                <a:latin typeface="Lucida Sans" panose="020B0602030504020204" pitchFamily="34" charset="0"/>
              </a:rPr>
              <a:t>APS110/164</a:t>
            </a:r>
            <a:endParaRPr lang="en-CA" sz="1200" dirty="0">
              <a:solidFill>
                <a:schemeClr val="bg1"/>
              </a:solidFill>
            </a:endParaRPr>
          </a:p>
        </p:txBody>
      </p:sp>
      <p:sp>
        <p:nvSpPr>
          <p:cNvPr id="12" name="Slide Number Placeholder 11">
            <a:extLst>
              <a:ext uri="{FF2B5EF4-FFF2-40B4-BE49-F238E27FC236}">
                <a16:creationId xmlns:a16="http://schemas.microsoft.com/office/drawing/2014/main" id="{480C99DB-D9DE-3CEF-EC63-27703E05C9B7}"/>
              </a:ext>
            </a:extLst>
          </p:cNvPr>
          <p:cNvSpPr>
            <a:spLocks noGrp="1"/>
          </p:cNvSpPr>
          <p:nvPr>
            <p:ph type="sldNum" sz="quarter" idx="12"/>
          </p:nvPr>
        </p:nvSpPr>
        <p:spPr>
          <a:xfrm>
            <a:off x="9448800" y="6507596"/>
            <a:ext cx="2743200" cy="365125"/>
          </a:xfrm>
        </p:spPr>
        <p:txBody>
          <a:bodyPr/>
          <a:lstStyle/>
          <a:p>
            <a:fld id="{65447666-C839-4734-A89D-44030D5A5B71}" type="slidenum">
              <a:rPr lang="en-CA" b="1" smtClean="0">
                <a:solidFill>
                  <a:schemeClr val="bg1"/>
                </a:solidFill>
                <a:latin typeface="Lucida Sans" panose="020B0602030504020204" pitchFamily="34" charset="0"/>
              </a:rPr>
              <a:t>9</a:t>
            </a:fld>
            <a:endParaRPr lang="en-CA" b="1" dirty="0">
              <a:solidFill>
                <a:schemeClr val="bg1"/>
              </a:solidFill>
              <a:latin typeface="Lucida Sans" panose="020B0602030504020204" pitchFamily="34" charset="0"/>
            </a:endParaRPr>
          </a:p>
        </p:txBody>
      </p:sp>
      <p:sp>
        <p:nvSpPr>
          <p:cNvPr id="2" name="TextBox 1">
            <a:extLst>
              <a:ext uri="{FF2B5EF4-FFF2-40B4-BE49-F238E27FC236}">
                <a16:creationId xmlns:a16="http://schemas.microsoft.com/office/drawing/2014/main" id="{EEE0BF72-0D66-9394-74ED-674A999B0E92}"/>
              </a:ext>
            </a:extLst>
          </p:cNvPr>
          <p:cNvSpPr txBox="1"/>
          <p:nvPr/>
        </p:nvSpPr>
        <p:spPr>
          <a:xfrm>
            <a:off x="175363" y="246403"/>
            <a:ext cx="4766155" cy="400110"/>
          </a:xfrm>
          <a:prstGeom prst="rect">
            <a:avLst/>
          </a:prstGeom>
          <a:noFill/>
        </p:spPr>
        <p:txBody>
          <a:bodyPr wrap="square" rtlCol="0">
            <a:spAutoFit/>
          </a:bodyPr>
          <a:lstStyle/>
          <a:p>
            <a:r>
              <a:rPr lang="en-CA" sz="2000" b="1" dirty="0">
                <a:solidFill>
                  <a:srgbClr val="004C73"/>
                </a:solidFill>
                <a:latin typeface="Lucida Sans" panose="020B0602030504020204" pitchFamily="34" charset="0"/>
              </a:rPr>
              <a:t>Lever Rule</a:t>
            </a:r>
          </a:p>
        </p:txBody>
      </p:sp>
      <p:sp>
        <p:nvSpPr>
          <p:cNvPr id="3" name="TextBox 2">
            <a:extLst>
              <a:ext uri="{FF2B5EF4-FFF2-40B4-BE49-F238E27FC236}">
                <a16:creationId xmlns:a16="http://schemas.microsoft.com/office/drawing/2014/main" id="{78529C06-8C6B-12E0-B5A8-97D770DA189C}"/>
              </a:ext>
            </a:extLst>
          </p:cNvPr>
          <p:cNvSpPr txBox="1"/>
          <p:nvPr/>
        </p:nvSpPr>
        <p:spPr>
          <a:xfrm>
            <a:off x="0" y="895972"/>
            <a:ext cx="1658112" cy="276999"/>
          </a:xfrm>
          <a:prstGeom prst="rect">
            <a:avLst/>
          </a:prstGeom>
          <a:noFill/>
        </p:spPr>
        <p:txBody>
          <a:bodyPr wrap="square" rtlCol="0">
            <a:spAutoFit/>
          </a:bodyPr>
          <a:lstStyle/>
          <a:p>
            <a:r>
              <a:rPr lang="en-CA" sz="1200" dirty="0">
                <a:solidFill>
                  <a:schemeClr val="bg1"/>
                </a:solidFill>
                <a:latin typeface="Lucida Sans" panose="020B0602030504020204" pitchFamily="34" charset="0"/>
              </a:rPr>
              <a:t>Phase Diagrams</a:t>
            </a:r>
          </a:p>
        </p:txBody>
      </p:sp>
      <p:sp>
        <p:nvSpPr>
          <p:cNvPr id="5" name="TextBox 4">
            <a:extLst>
              <a:ext uri="{FF2B5EF4-FFF2-40B4-BE49-F238E27FC236}">
                <a16:creationId xmlns:a16="http://schemas.microsoft.com/office/drawing/2014/main" id="{592B3E89-E585-A073-9762-17F27026D293}"/>
              </a:ext>
            </a:extLst>
          </p:cNvPr>
          <p:cNvSpPr txBox="1"/>
          <p:nvPr/>
        </p:nvSpPr>
        <p:spPr>
          <a:xfrm>
            <a:off x="175363" y="1422432"/>
            <a:ext cx="5461349" cy="2185214"/>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The lever rule can help us determine how much of each phase is present in a material when we have more than one phase present</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Apply this to many positions on a graph to determine our compositions</a:t>
            </a:r>
          </a:p>
          <a:p>
            <a:pPr marL="342900" indent="-342900">
              <a:spcBef>
                <a:spcPts val="600"/>
              </a:spcBef>
              <a:buClr>
                <a:srgbClr val="004C73"/>
              </a:buClr>
              <a:buFont typeface="Wingdings" panose="05000000000000000000" pitchFamily="2" charset="2"/>
              <a:buChar char="§"/>
            </a:pPr>
            <a:r>
              <a:rPr lang="en-CA" dirty="0">
                <a:latin typeface="Lucida Sans" panose="020B0602030504020204" pitchFamily="34" charset="0"/>
              </a:rPr>
              <a:t>Use a liquid mixture cooling to apply the lever rule</a:t>
            </a:r>
          </a:p>
        </p:txBody>
      </p:sp>
      <p:pic>
        <p:nvPicPr>
          <p:cNvPr id="9" name="Picture 2" descr="Schematic phase diagram for a binary system">
            <a:extLst>
              <a:ext uri="{FF2B5EF4-FFF2-40B4-BE49-F238E27FC236}">
                <a16:creationId xmlns:a16="http://schemas.microsoft.com/office/drawing/2014/main" id="{4752E1F8-C6BE-59F4-93C2-6E3B1523D5F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8395"/>
          <a:stretch/>
        </p:blipFill>
        <p:spPr bwMode="auto">
          <a:xfrm>
            <a:off x="886961" y="3720230"/>
            <a:ext cx="4038151" cy="2743622"/>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8C0D89C6-BC64-0163-E14C-9F0849A30969}"/>
              </a:ext>
            </a:extLst>
          </p:cNvPr>
          <p:cNvSpPr txBox="1"/>
          <p:nvPr/>
        </p:nvSpPr>
        <p:spPr>
          <a:xfrm>
            <a:off x="6006229" y="1422432"/>
            <a:ext cx="5461349" cy="1077218"/>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Now having passed the eutectic temperature, the pre-eutectic beta is now also transforming into a mixed phase, the relative amounts of each can be solved as follows</a:t>
            </a:r>
          </a:p>
        </p:txBody>
      </p:sp>
      <p:grpSp>
        <p:nvGrpSpPr>
          <p:cNvPr id="17" name="Group 16">
            <a:extLst>
              <a:ext uri="{FF2B5EF4-FFF2-40B4-BE49-F238E27FC236}">
                <a16:creationId xmlns:a16="http://schemas.microsoft.com/office/drawing/2014/main" id="{8B444AC0-1AF7-D48C-F5D3-2F11DAEB2B66}"/>
              </a:ext>
            </a:extLst>
          </p:cNvPr>
          <p:cNvGrpSpPr/>
          <p:nvPr/>
        </p:nvGrpSpPr>
        <p:grpSpPr>
          <a:xfrm>
            <a:off x="1277759" y="5003413"/>
            <a:ext cx="124560" cy="126000"/>
            <a:chOff x="1014712" y="4759797"/>
            <a:chExt cx="124560" cy="126000"/>
          </a:xfrm>
        </p:grpSpPr>
        <mc:AlternateContent xmlns:mc="http://schemas.openxmlformats.org/markup-compatibility/2006" xmlns:p14="http://schemas.microsoft.com/office/powerpoint/2010/main">
          <mc:Choice Requires="p14">
            <p:contentPart p14:bwMode="auto" r:id="rId6">
              <p14:nvContentPartPr>
                <p14:cNvPr id="15" name="Ink 14">
                  <a:extLst>
                    <a:ext uri="{FF2B5EF4-FFF2-40B4-BE49-F238E27FC236}">
                      <a16:creationId xmlns:a16="http://schemas.microsoft.com/office/drawing/2014/main" id="{DDE69515-338B-4C57-D5C4-2ECEDE1A198D}"/>
                    </a:ext>
                  </a:extLst>
                </p14:cNvPr>
                <p14:cNvContentPartPr/>
                <p14:nvPr/>
              </p14:nvContentPartPr>
              <p14:xfrm>
                <a:off x="1014712" y="4821717"/>
                <a:ext cx="124560" cy="7200"/>
              </p14:xfrm>
            </p:contentPart>
          </mc:Choice>
          <mc:Fallback xmlns="">
            <p:pic>
              <p:nvPicPr>
                <p:cNvPr id="15" name="Ink 14">
                  <a:extLst>
                    <a:ext uri="{FF2B5EF4-FFF2-40B4-BE49-F238E27FC236}">
                      <a16:creationId xmlns:a16="http://schemas.microsoft.com/office/drawing/2014/main" id="{DDE69515-338B-4C57-D5C4-2ECEDE1A198D}"/>
                    </a:ext>
                  </a:extLst>
                </p:cNvPr>
                <p:cNvPicPr/>
                <p:nvPr/>
              </p:nvPicPr>
              <p:blipFill>
                <a:blip r:embed="rId7"/>
                <a:stretch>
                  <a:fillRect/>
                </a:stretch>
              </p:blipFill>
              <p:spPr>
                <a:xfrm>
                  <a:off x="1005712" y="4813077"/>
                  <a:ext cx="142200" cy="248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6" name="Ink 15">
                  <a:extLst>
                    <a:ext uri="{FF2B5EF4-FFF2-40B4-BE49-F238E27FC236}">
                      <a16:creationId xmlns:a16="http://schemas.microsoft.com/office/drawing/2014/main" id="{DD0F7D46-8645-E128-27B5-31ABD8679467}"/>
                    </a:ext>
                  </a:extLst>
                </p14:cNvPr>
                <p14:cNvContentPartPr/>
                <p14:nvPr/>
              </p14:nvContentPartPr>
              <p14:xfrm>
                <a:off x="1078072" y="4759797"/>
                <a:ext cx="18360" cy="126000"/>
              </p14:xfrm>
            </p:contentPart>
          </mc:Choice>
          <mc:Fallback xmlns="">
            <p:pic>
              <p:nvPicPr>
                <p:cNvPr id="16" name="Ink 15">
                  <a:extLst>
                    <a:ext uri="{FF2B5EF4-FFF2-40B4-BE49-F238E27FC236}">
                      <a16:creationId xmlns:a16="http://schemas.microsoft.com/office/drawing/2014/main" id="{DD0F7D46-8645-E128-27B5-31ABD8679467}"/>
                    </a:ext>
                  </a:extLst>
                </p:cNvPr>
                <p:cNvPicPr/>
                <p:nvPr/>
              </p:nvPicPr>
              <p:blipFill>
                <a:blip r:embed="rId9"/>
                <a:stretch>
                  <a:fillRect/>
                </a:stretch>
              </p:blipFill>
              <p:spPr>
                <a:xfrm>
                  <a:off x="1069432" y="4750797"/>
                  <a:ext cx="36000" cy="143640"/>
                </a:xfrm>
                <a:prstGeom prst="rect">
                  <a:avLst/>
                </a:prstGeom>
              </p:spPr>
            </p:pic>
          </mc:Fallback>
        </mc:AlternateContent>
      </p:grpSp>
      <p:grpSp>
        <p:nvGrpSpPr>
          <p:cNvPr id="21" name="Group 20">
            <a:extLst>
              <a:ext uri="{FF2B5EF4-FFF2-40B4-BE49-F238E27FC236}">
                <a16:creationId xmlns:a16="http://schemas.microsoft.com/office/drawing/2014/main" id="{EAAC4A29-9B98-10EA-9F9F-C368B997FBFA}"/>
              </a:ext>
            </a:extLst>
          </p:cNvPr>
          <p:cNvGrpSpPr/>
          <p:nvPr/>
        </p:nvGrpSpPr>
        <p:grpSpPr>
          <a:xfrm>
            <a:off x="4327546" y="5003413"/>
            <a:ext cx="134640" cy="155880"/>
            <a:chOff x="4590592" y="4734597"/>
            <a:chExt cx="134640" cy="155880"/>
          </a:xfrm>
        </p:grpSpPr>
        <mc:AlternateContent xmlns:mc="http://schemas.openxmlformats.org/markup-compatibility/2006" xmlns:p14="http://schemas.microsoft.com/office/powerpoint/2010/main">
          <mc:Choice Requires="p14">
            <p:contentPart p14:bwMode="auto" r:id="rId10">
              <p14:nvContentPartPr>
                <p14:cNvPr id="18" name="Ink 17">
                  <a:extLst>
                    <a:ext uri="{FF2B5EF4-FFF2-40B4-BE49-F238E27FC236}">
                      <a16:creationId xmlns:a16="http://schemas.microsoft.com/office/drawing/2014/main" id="{21579CFF-DC81-38C2-240D-5B2A7449BB8F}"/>
                    </a:ext>
                  </a:extLst>
                </p14:cNvPr>
                <p14:cNvContentPartPr/>
                <p14:nvPr/>
              </p14:nvContentPartPr>
              <p14:xfrm>
                <a:off x="4628392" y="4790757"/>
                <a:ext cx="96840" cy="91440"/>
              </p14:xfrm>
            </p:contentPart>
          </mc:Choice>
          <mc:Fallback xmlns="">
            <p:pic>
              <p:nvPicPr>
                <p:cNvPr id="18" name="Ink 17">
                  <a:extLst>
                    <a:ext uri="{FF2B5EF4-FFF2-40B4-BE49-F238E27FC236}">
                      <a16:creationId xmlns:a16="http://schemas.microsoft.com/office/drawing/2014/main" id="{21579CFF-DC81-38C2-240D-5B2A7449BB8F}"/>
                    </a:ext>
                  </a:extLst>
                </p:cNvPr>
                <p:cNvPicPr/>
                <p:nvPr/>
              </p:nvPicPr>
              <p:blipFill>
                <a:blip r:embed="rId11"/>
                <a:stretch>
                  <a:fillRect/>
                </a:stretch>
              </p:blipFill>
              <p:spPr>
                <a:xfrm>
                  <a:off x="4619392" y="4781757"/>
                  <a:ext cx="114480" cy="1090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9" name="Ink 18">
                  <a:extLst>
                    <a:ext uri="{FF2B5EF4-FFF2-40B4-BE49-F238E27FC236}">
                      <a16:creationId xmlns:a16="http://schemas.microsoft.com/office/drawing/2014/main" id="{2DC74DEB-E11D-3A4B-B51C-0783369CBB99}"/>
                    </a:ext>
                  </a:extLst>
                </p14:cNvPr>
                <p14:cNvContentPartPr/>
                <p14:nvPr/>
              </p14:nvContentPartPr>
              <p14:xfrm>
                <a:off x="4608952" y="4734597"/>
                <a:ext cx="44640" cy="155880"/>
              </p14:xfrm>
            </p:contentPart>
          </mc:Choice>
          <mc:Fallback xmlns="">
            <p:pic>
              <p:nvPicPr>
                <p:cNvPr id="19" name="Ink 18">
                  <a:extLst>
                    <a:ext uri="{FF2B5EF4-FFF2-40B4-BE49-F238E27FC236}">
                      <a16:creationId xmlns:a16="http://schemas.microsoft.com/office/drawing/2014/main" id="{2DC74DEB-E11D-3A4B-B51C-0783369CBB99}"/>
                    </a:ext>
                  </a:extLst>
                </p:cNvPr>
                <p:cNvPicPr/>
                <p:nvPr/>
              </p:nvPicPr>
              <p:blipFill>
                <a:blip r:embed="rId13"/>
                <a:stretch>
                  <a:fillRect/>
                </a:stretch>
              </p:blipFill>
              <p:spPr>
                <a:xfrm>
                  <a:off x="4599952" y="4725597"/>
                  <a:ext cx="622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0" name="Ink 19">
                  <a:extLst>
                    <a:ext uri="{FF2B5EF4-FFF2-40B4-BE49-F238E27FC236}">
                      <a16:creationId xmlns:a16="http://schemas.microsoft.com/office/drawing/2014/main" id="{CB6E2C84-F481-F5AF-BCC9-6A9B539B28DD}"/>
                    </a:ext>
                  </a:extLst>
                </p14:cNvPr>
                <p14:cNvContentPartPr/>
                <p14:nvPr/>
              </p14:nvContentPartPr>
              <p14:xfrm>
                <a:off x="4590592" y="4746837"/>
                <a:ext cx="126720" cy="98640"/>
              </p14:xfrm>
            </p:contentPart>
          </mc:Choice>
          <mc:Fallback xmlns="">
            <p:pic>
              <p:nvPicPr>
                <p:cNvPr id="20" name="Ink 19">
                  <a:extLst>
                    <a:ext uri="{FF2B5EF4-FFF2-40B4-BE49-F238E27FC236}">
                      <a16:creationId xmlns:a16="http://schemas.microsoft.com/office/drawing/2014/main" id="{CB6E2C84-F481-F5AF-BCC9-6A9B539B28DD}"/>
                    </a:ext>
                  </a:extLst>
                </p:cNvPr>
                <p:cNvPicPr/>
                <p:nvPr/>
              </p:nvPicPr>
              <p:blipFill>
                <a:blip r:embed="rId15"/>
                <a:stretch>
                  <a:fillRect/>
                </a:stretch>
              </p:blipFill>
              <p:spPr>
                <a:xfrm>
                  <a:off x="4581952" y="4738197"/>
                  <a:ext cx="144360" cy="116280"/>
                </a:xfrm>
                <a:prstGeom prst="rect">
                  <a:avLst/>
                </a:prstGeom>
              </p:spPr>
            </p:pic>
          </mc:Fallback>
        </mc:AlternateContent>
      </p:gr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A0D11BE-964F-1D45-8610-9AF5E660B4C2}"/>
                  </a:ext>
                </a:extLst>
              </p:cNvPr>
              <p:cNvSpPr txBox="1"/>
              <p:nvPr/>
            </p:nvSpPr>
            <p:spPr>
              <a:xfrm>
                <a:off x="6006229" y="4634895"/>
                <a:ext cx="5461349" cy="1256883"/>
              </a:xfrm>
              <a:prstGeom prst="rect">
                <a:avLst/>
              </a:prstGeom>
              <a:noFill/>
            </p:spPr>
            <p:txBody>
              <a:bodyPr wrap="square" rtlCol="0">
                <a:spAutoFit/>
              </a:bodyPr>
              <a:lstStyle/>
              <a:p>
                <a:pPr marL="342900" indent="-342900">
                  <a:spcBef>
                    <a:spcPts val="600"/>
                  </a:spcBef>
                  <a:buClr>
                    <a:srgbClr val="004C73"/>
                  </a:buClr>
                  <a:buFont typeface="Wingdings" panose="05000000000000000000" pitchFamily="2" charset="2"/>
                  <a:buChar char="§"/>
                </a:pPr>
                <a:r>
                  <a:rPr lang="en-CA" sz="1600" dirty="0">
                    <a:latin typeface="Lucida Sans" panose="020B0602030504020204" pitchFamily="34" charset="0"/>
                  </a:rPr>
                  <a:t>C5= 9%, C6 = 91%, C = 65%</a:t>
                </a:r>
              </a:p>
              <a:p>
                <a:pPr marL="342900" indent="-342900">
                  <a:spcBef>
                    <a:spcPts val="600"/>
                  </a:spcBef>
                  <a:buClr>
                    <a:srgbClr val="004C73"/>
                  </a:buClr>
                  <a:buFont typeface="Wingdings" panose="05000000000000000000" pitchFamily="2" charset="2"/>
                  <a:buChar char="§"/>
                </a:pPr>
                <a14:m>
                  <m:oMath xmlns:m="http://schemas.openxmlformats.org/officeDocument/2006/math">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𝛽</m:t>
                        </m:r>
                      </m:e>
                      <m:sub>
                        <m:r>
                          <a:rPr lang="en-CA" sz="1600" b="0" i="1" smtClean="0">
                            <a:latin typeface="Cambria Math" panose="02040503050406030204" pitchFamily="18" charset="0"/>
                          </a:rPr>
                          <m:t>𝑓𝑟𝑎𝑐</m:t>
                        </m:r>
                      </m:sub>
                    </m:sSub>
                    <m:r>
                      <a:rPr lang="en-CA" sz="1600" b="0" i="1" smtClean="0">
                        <a:latin typeface="Cambria Math" panose="02040503050406030204" pitchFamily="18" charset="0"/>
                      </a:rPr>
                      <m:t>=</m:t>
                    </m:r>
                    <m:f>
                      <m:fPr>
                        <m:ctrlPr>
                          <a:rPr lang="en-CA" sz="1600" b="0" i="1" smtClean="0">
                            <a:latin typeface="Cambria Math" panose="02040503050406030204" pitchFamily="18" charset="0"/>
                          </a:rPr>
                        </m:ctrlPr>
                      </m:fPr>
                      <m:num>
                        <m:r>
                          <a:rPr lang="en-CA" sz="1600" b="0" i="1" smtClean="0">
                            <a:latin typeface="Cambria Math" panose="02040503050406030204" pitchFamily="18" charset="0"/>
                          </a:rPr>
                          <m:t>𝐶</m:t>
                        </m:r>
                        <m:r>
                          <a:rPr lang="en-CA" sz="1600" b="0" i="1" smtClean="0">
                            <a:latin typeface="Cambria Math" panose="02040503050406030204" pitchFamily="18" charset="0"/>
                          </a:rPr>
                          <m:t>−</m:t>
                        </m:r>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5</m:t>
                            </m:r>
                          </m:sub>
                        </m:sSub>
                      </m:num>
                      <m:den>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6</m:t>
                            </m:r>
                          </m:sub>
                        </m:sSub>
                        <m:r>
                          <a:rPr lang="en-CA" sz="1600" b="0" i="1" smtClean="0">
                            <a:latin typeface="Cambria Math" panose="02040503050406030204" pitchFamily="18" charset="0"/>
                          </a:rPr>
                          <m:t>−</m:t>
                        </m:r>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5</m:t>
                            </m:r>
                          </m:sub>
                        </m:sSub>
                      </m:den>
                    </m:f>
                    <m:r>
                      <a:rPr lang="en-CA" sz="1600" b="0" i="1" smtClean="0">
                        <a:latin typeface="Cambria Math" panose="02040503050406030204" pitchFamily="18" charset="0"/>
                      </a:rPr>
                      <m:t>=</m:t>
                    </m:r>
                    <m:f>
                      <m:fPr>
                        <m:ctrlPr>
                          <a:rPr lang="en-CA" sz="1600" b="0" i="1" smtClean="0">
                            <a:latin typeface="Cambria Math" panose="02040503050406030204" pitchFamily="18" charset="0"/>
                          </a:rPr>
                        </m:ctrlPr>
                      </m:fPr>
                      <m:num>
                        <m:r>
                          <a:rPr lang="en-CA" sz="1600" b="0" i="1" smtClean="0">
                            <a:latin typeface="Cambria Math" panose="02040503050406030204" pitchFamily="18" charset="0"/>
                          </a:rPr>
                          <m:t>65−9</m:t>
                        </m:r>
                      </m:num>
                      <m:den>
                        <m:r>
                          <a:rPr lang="en-CA" sz="1600" b="0" i="1" smtClean="0">
                            <a:latin typeface="Cambria Math" panose="02040503050406030204" pitchFamily="18" charset="0"/>
                          </a:rPr>
                          <m:t>91−9</m:t>
                        </m:r>
                      </m:den>
                    </m:f>
                    <m:r>
                      <a:rPr lang="en-CA" sz="1600" b="0" i="1" smtClean="0">
                        <a:latin typeface="Cambria Math" panose="02040503050406030204" pitchFamily="18" charset="0"/>
                      </a:rPr>
                      <m:t>=68% </m:t>
                    </m:r>
                    <m:r>
                      <a:rPr lang="en-CA" sz="1600" b="0" i="1" smtClean="0">
                        <a:latin typeface="Cambria Math" panose="02040503050406030204" pitchFamily="18" charset="0"/>
                      </a:rPr>
                      <m:t>𝛽</m:t>
                    </m:r>
                  </m:oMath>
                </a14:m>
                <a:endParaRPr lang="en-CA" sz="1600" dirty="0">
                  <a:latin typeface="Lucida Sans" panose="020B0602030504020204" pitchFamily="34" charset="0"/>
                </a:endParaRPr>
              </a:p>
              <a:p>
                <a:pPr marL="342900" indent="-342900">
                  <a:spcBef>
                    <a:spcPts val="600"/>
                  </a:spcBef>
                  <a:buClr>
                    <a:srgbClr val="004C73"/>
                  </a:buClr>
                  <a:buFont typeface="Wingdings" panose="05000000000000000000" pitchFamily="2" charset="2"/>
                  <a:buChar char="§"/>
                </a:pPr>
                <a14:m>
                  <m:oMath xmlns:m="http://schemas.openxmlformats.org/officeDocument/2006/math">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𝛼</m:t>
                        </m:r>
                      </m:e>
                      <m:sub>
                        <m:r>
                          <a:rPr lang="en-CA" sz="1600" b="0" i="1" smtClean="0">
                            <a:latin typeface="Cambria Math" panose="02040503050406030204" pitchFamily="18" charset="0"/>
                          </a:rPr>
                          <m:t>𝑓𝑟𝑎𝑐</m:t>
                        </m:r>
                      </m:sub>
                    </m:sSub>
                    <m:r>
                      <a:rPr lang="en-CA" sz="1600" b="0" i="1" smtClean="0">
                        <a:latin typeface="Cambria Math" panose="02040503050406030204" pitchFamily="18" charset="0"/>
                      </a:rPr>
                      <m:t>=</m:t>
                    </m:r>
                    <m:f>
                      <m:fPr>
                        <m:ctrlPr>
                          <a:rPr lang="en-CA" sz="1600" b="0" i="1" smtClean="0">
                            <a:latin typeface="Cambria Math" panose="02040503050406030204" pitchFamily="18" charset="0"/>
                          </a:rPr>
                        </m:ctrlPr>
                      </m:fPr>
                      <m:num>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6</m:t>
                            </m:r>
                          </m:sub>
                        </m:sSub>
                        <m:r>
                          <a:rPr lang="en-CA" sz="1600" b="0" i="1" smtClean="0">
                            <a:latin typeface="Cambria Math" panose="02040503050406030204" pitchFamily="18" charset="0"/>
                          </a:rPr>
                          <m:t>−</m:t>
                        </m:r>
                        <m:r>
                          <a:rPr lang="en-CA" sz="1600" b="0" i="1" smtClean="0">
                            <a:latin typeface="Cambria Math" panose="02040503050406030204" pitchFamily="18" charset="0"/>
                          </a:rPr>
                          <m:t>𝐶</m:t>
                        </m:r>
                      </m:num>
                      <m:den>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6</m:t>
                            </m:r>
                          </m:sub>
                        </m:sSub>
                        <m:r>
                          <a:rPr lang="en-CA" sz="1600" b="0" i="1" smtClean="0">
                            <a:latin typeface="Cambria Math" panose="02040503050406030204" pitchFamily="18" charset="0"/>
                          </a:rPr>
                          <m:t>−</m:t>
                        </m:r>
                        <m:sSub>
                          <m:sSubPr>
                            <m:ctrlPr>
                              <a:rPr lang="en-CA" sz="1600" b="0" i="1" smtClean="0">
                                <a:latin typeface="Cambria Math" panose="02040503050406030204" pitchFamily="18" charset="0"/>
                              </a:rPr>
                            </m:ctrlPr>
                          </m:sSubPr>
                          <m:e>
                            <m:r>
                              <a:rPr lang="en-CA" sz="1600" b="0" i="1" smtClean="0">
                                <a:latin typeface="Cambria Math" panose="02040503050406030204" pitchFamily="18" charset="0"/>
                              </a:rPr>
                              <m:t>𝐶</m:t>
                            </m:r>
                          </m:e>
                          <m:sub>
                            <m:r>
                              <a:rPr lang="en-CA" sz="1600" b="0" i="1" smtClean="0">
                                <a:latin typeface="Cambria Math" panose="02040503050406030204" pitchFamily="18" charset="0"/>
                              </a:rPr>
                              <m:t>5</m:t>
                            </m:r>
                          </m:sub>
                        </m:sSub>
                      </m:den>
                    </m:f>
                    <m:r>
                      <a:rPr lang="en-CA" sz="1600" b="0" i="1" smtClean="0">
                        <a:latin typeface="Cambria Math" panose="02040503050406030204" pitchFamily="18" charset="0"/>
                      </a:rPr>
                      <m:t>=</m:t>
                    </m:r>
                    <m:f>
                      <m:fPr>
                        <m:ctrlPr>
                          <a:rPr lang="en-CA" sz="1600" b="0" i="1" smtClean="0">
                            <a:latin typeface="Cambria Math" panose="02040503050406030204" pitchFamily="18" charset="0"/>
                          </a:rPr>
                        </m:ctrlPr>
                      </m:fPr>
                      <m:num>
                        <m:r>
                          <a:rPr lang="en-CA" sz="1600" b="0" i="1" smtClean="0">
                            <a:latin typeface="Cambria Math" panose="02040503050406030204" pitchFamily="18" charset="0"/>
                          </a:rPr>
                          <m:t>91−65</m:t>
                        </m:r>
                      </m:num>
                      <m:den>
                        <m:r>
                          <a:rPr lang="en-CA" sz="1600" b="0" i="1" smtClean="0">
                            <a:latin typeface="Cambria Math" panose="02040503050406030204" pitchFamily="18" charset="0"/>
                          </a:rPr>
                          <m:t>91−9</m:t>
                        </m:r>
                      </m:den>
                    </m:f>
                    <m:r>
                      <a:rPr lang="en-CA" sz="1600" b="0" i="1" smtClean="0">
                        <a:latin typeface="Cambria Math" panose="02040503050406030204" pitchFamily="18" charset="0"/>
                      </a:rPr>
                      <m:t>=32% </m:t>
                    </m:r>
                    <m:r>
                      <a:rPr lang="en-CA" sz="1600" b="0" i="1" smtClean="0">
                        <a:latin typeface="Cambria Math" panose="02040503050406030204" pitchFamily="18" charset="0"/>
                      </a:rPr>
                      <m:t>𝛼</m:t>
                    </m:r>
                    <m:r>
                      <a:rPr lang="en-CA" sz="1600" b="0" i="1" smtClean="0">
                        <a:latin typeface="Cambria Math" panose="02040503050406030204" pitchFamily="18" charset="0"/>
                      </a:rPr>
                      <m:t> </m:t>
                    </m:r>
                  </m:oMath>
                </a14:m>
                <a:endParaRPr lang="en-CA" sz="1600" dirty="0">
                  <a:latin typeface="Lucida Sans" panose="020B0602030504020204" pitchFamily="34" charset="0"/>
                </a:endParaRPr>
              </a:p>
            </p:txBody>
          </p:sp>
        </mc:Choice>
        <mc:Fallback xmlns="">
          <p:sp>
            <p:nvSpPr>
              <p:cNvPr id="6" name="TextBox 5">
                <a:extLst>
                  <a:ext uri="{FF2B5EF4-FFF2-40B4-BE49-F238E27FC236}">
                    <a16:creationId xmlns:a16="http://schemas.microsoft.com/office/drawing/2014/main" id="{8A0D11BE-964F-1D45-8610-9AF5E660B4C2}"/>
                  </a:ext>
                </a:extLst>
              </p:cNvPr>
              <p:cNvSpPr txBox="1">
                <a:spLocks noRot="1" noChangeAspect="1" noMove="1" noResize="1" noEditPoints="1" noAdjustHandles="1" noChangeArrowheads="1" noChangeShapeType="1" noTextEdit="1"/>
              </p:cNvSpPr>
              <p:nvPr/>
            </p:nvSpPr>
            <p:spPr>
              <a:xfrm>
                <a:off x="6006229" y="4634895"/>
                <a:ext cx="5461349" cy="1256883"/>
              </a:xfrm>
              <a:prstGeom prst="rect">
                <a:avLst/>
              </a:prstGeom>
              <a:blipFill>
                <a:blip r:embed="rId16"/>
                <a:stretch>
                  <a:fillRect l="-446" t="-1456"/>
                </a:stretch>
              </a:blipFill>
            </p:spPr>
            <p:txBody>
              <a:bodyPr/>
              <a:lstStyle/>
              <a:p>
                <a:r>
                  <a:rPr lang="en-CA">
                    <a:noFill/>
                  </a:rPr>
                  <a:t> </a:t>
                </a:r>
              </a:p>
            </p:txBody>
          </p:sp>
        </mc:Fallback>
      </mc:AlternateContent>
      <p:pic>
        <p:nvPicPr>
          <p:cNvPr id="4098" name="Picture 2" descr="Part of a phase diagram">
            <a:extLst>
              <a:ext uri="{FF2B5EF4-FFF2-40B4-BE49-F238E27FC236}">
                <a16:creationId xmlns:a16="http://schemas.microsoft.com/office/drawing/2014/main" id="{AFEDCDA8-4191-2A55-5D9B-3BCB36D77250}"/>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6874765" y="2640858"/>
            <a:ext cx="3724275" cy="1933575"/>
          </a:xfrm>
          <a:prstGeom prst="rect">
            <a:avLst/>
          </a:prstGeom>
          <a:noFill/>
          <a:extLst>
            <a:ext uri="{909E8E84-426E-40DD-AFC4-6F175D3DCCD1}">
              <a14:hiddenFill xmlns:a14="http://schemas.microsoft.com/office/drawing/2010/main">
                <a:solidFill>
                  <a:srgbClr val="FFFFFF"/>
                </a:solidFill>
              </a14:hiddenFill>
            </a:ext>
          </a:extLst>
        </p:spPr>
      </p:pic>
      <p:pic>
        <p:nvPicPr>
          <p:cNvPr id="7" name="Recorded Sound">
            <a:hlinkClick r:id="" action="ppaction://media"/>
            <a:extLst>
              <a:ext uri="{FF2B5EF4-FFF2-40B4-BE49-F238E27FC236}">
                <a16:creationId xmlns:a16="http://schemas.microsoft.com/office/drawing/2014/main" id="{38133994-E7EF-D8D6-5EB3-FA5FC465BC60}"/>
              </a:ext>
            </a:extLst>
          </p:cNvPr>
          <p:cNvPicPr>
            <a:picLocks noChangeAspect="1"/>
          </p:cNvPicPr>
          <p:nvPr>
            <a:audioFile r:link="rId2"/>
            <p:extLst>
              <p:ext uri="{DAA4B4D4-6D71-4841-9C94-3DE7FCFB9230}">
                <p14:media xmlns:p14="http://schemas.microsoft.com/office/powerpoint/2010/main" r:embed="rId1"/>
              </p:ext>
            </p:extLst>
          </p:nvPr>
        </p:nvPicPr>
        <p:blipFill>
          <a:blip r:embed="rId18"/>
          <a:stretch>
            <a:fillRect/>
          </a:stretch>
        </p:blipFill>
        <p:spPr>
          <a:xfrm>
            <a:off x="1717936" y="202776"/>
            <a:ext cx="487363" cy="487363"/>
          </a:xfrm>
          <a:prstGeom prst="rect">
            <a:avLst/>
          </a:prstGeom>
        </p:spPr>
      </p:pic>
    </p:spTree>
    <p:extLst>
      <p:ext uri="{BB962C8B-B14F-4D97-AF65-F5344CB8AC3E}">
        <p14:creationId xmlns:p14="http://schemas.microsoft.com/office/powerpoint/2010/main" val="1143234331"/>
      </p:ext>
    </p:extLst>
  </p:cSld>
  <p:clrMapOvr>
    <a:masterClrMapping/>
  </p:clrMapOvr>
  <mc:AlternateContent xmlns:mc="http://schemas.openxmlformats.org/markup-compatibility/2006" xmlns:p14="http://schemas.microsoft.com/office/powerpoint/2010/main">
    <mc:Choice Requires="p14">
      <p:transition spd="slow" p14:dur="2000" advTm="104536"/>
    </mc:Choice>
    <mc:Fallback xmlns="">
      <p:transition spd="slow" advTm="10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34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TotalTime>
  <Words>1260</Words>
  <Application>Microsoft Office PowerPoint</Application>
  <PresentationFormat>Widescreen</PresentationFormat>
  <Paragraphs>151</Paragraphs>
  <Slides>13</Slides>
  <Notes>0</Notes>
  <HiddenSlides>0</HiddenSlides>
  <MMClips>12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Cambria Math</vt:lpstr>
      <vt:lpstr>Lucida Sans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Manvinder Lalh</dc:creator>
  <cp:lastModifiedBy>Manvinder Lalh</cp:lastModifiedBy>
  <cp:revision>4</cp:revision>
  <dcterms:created xsi:type="dcterms:W3CDTF">2022-12-04T20:23:56Z</dcterms:created>
  <dcterms:modified xsi:type="dcterms:W3CDTF">2022-12-05T01:51:46Z</dcterms:modified>
</cp:coreProperties>
</file>

<file path=docProps/thumbnail.jpeg>
</file>